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0" r:id="rId2"/>
    <p:sldId id="271" r:id="rId3"/>
    <p:sldId id="272" r:id="rId4"/>
    <p:sldId id="274" r:id="rId5"/>
    <p:sldId id="276" r:id="rId6"/>
    <p:sldId id="277" r:id="rId7"/>
    <p:sldId id="278" r:id="rId8"/>
    <p:sldId id="279" r:id="rId9"/>
    <p:sldId id="281" r:id="rId10"/>
    <p:sldId id="280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57" r:id="rId19"/>
    <p:sldId id="292" r:id="rId20"/>
    <p:sldId id="293" r:id="rId21"/>
    <p:sldId id="291" r:id="rId22"/>
    <p:sldId id="261" r:id="rId23"/>
    <p:sldId id="294" r:id="rId24"/>
    <p:sldId id="295" r:id="rId25"/>
    <p:sldId id="296" r:id="rId26"/>
    <p:sldId id="265" r:id="rId27"/>
    <p:sldId id="267" r:id="rId28"/>
    <p:sldId id="297" r:id="rId29"/>
    <p:sldId id="298" r:id="rId30"/>
    <p:sldId id="268" r:id="rId31"/>
    <p:sldId id="258" r:id="rId32"/>
    <p:sldId id="289" r:id="rId33"/>
    <p:sldId id="26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/>
    <p:restoredTop sz="92565"/>
  </p:normalViewPr>
  <p:slideViewPr>
    <p:cSldViewPr snapToGrid="0" snapToObjects="1">
      <p:cViewPr varScale="1">
        <p:scale>
          <a:sx n="130" d="100"/>
          <a:sy n="130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61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10" Type="http://schemas.openxmlformats.org/officeDocument/2006/relationships/image" Target="../media/image64.wmf"/><Relationship Id="rId4" Type="http://schemas.openxmlformats.org/officeDocument/2006/relationships/image" Target="../media/image58.wmf"/><Relationship Id="rId9" Type="http://schemas.openxmlformats.org/officeDocument/2006/relationships/image" Target="../media/image6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0BACE-AE73-724B-9DD7-D65529A95B2B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A321B-4BEC-D441-A917-D719BB0DA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4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21B-4BEC-D441-A917-D719BB0DA7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51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in Schnabel somewhere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21B-4BEC-D441-A917-D719BB0DA7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63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DD891-4490-F046-B6BE-0BB356960B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22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redundanica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DD891-4490-F046-B6BE-0BB356960B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47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Related</a:t>
            </a:r>
            <a:r>
              <a:rPr lang="en-US" baseline="0" dirty="0"/>
              <a:t> to </a:t>
            </a:r>
            <a:r>
              <a:rPr lang="en-US" baseline="0" dirty="0" err="1"/>
              <a:t>Tumer</a:t>
            </a:r>
            <a:r>
              <a:rPr lang="en-US" baseline="0" dirty="0"/>
              <a:t> and </a:t>
            </a:r>
            <a:r>
              <a:rPr lang="en-US" baseline="0" dirty="0" err="1"/>
              <a:t>Ghosh</a:t>
            </a:r>
            <a:r>
              <a:rPr lang="en-US" baseline="0" dirty="0"/>
              <a:t>, 1995 work on correlation in ensemble classifiers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DD891-4490-F046-B6BE-0BB356960B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7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Aprende</a:t>
            </a:r>
            <a:r>
              <a:rPr lang="en-US" dirty="0"/>
              <a:t> de </a:t>
            </a:r>
            <a:r>
              <a:rPr lang="en-US" dirty="0" err="1"/>
              <a:t>conocer</a:t>
            </a:r>
            <a:r>
              <a:rPr lang="en-US" baseline="0" dirty="0"/>
              <a:t> y </a:t>
            </a:r>
            <a:r>
              <a:rPr lang="en-US" baseline="0" dirty="0" err="1"/>
              <a:t>corregir</a:t>
            </a:r>
            <a:endParaRPr lang="en-US" dirty="0"/>
          </a:p>
          <a:p>
            <a:r>
              <a:rPr lang="en-US" dirty="0" err="1"/>
              <a:t>Patrones</a:t>
            </a:r>
            <a:r>
              <a:rPr lang="en-US" dirty="0"/>
              <a:t> de </a:t>
            </a:r>
            <a:r>
              <a:rPr lang="en-US" dirty="0" err="1"/>
              <a:t>desacuerdo</a:t>
            </a:r>
            <a:endParaRPr lang="en-US" dirty="0"/>
          </a:p>
          <a:p>
            <a:r>
              <a:rPr lang="en-US" dirty="0" err="1"/>
              <a:t>Voxeles</a:t>
            </a:r>
            <a:r>
              <a:rPr lang="en-US" dirty="0"/>
              <a:t> mal </a:t>
            </a:r>
            <a:r>
              <a:rPr lang="en-US" dirty="0" err="1"/>
              <a:t>etiquetados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DD891-4490-F046-B6BE-0BB356960B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83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Consurso</a:t>
            </a:r>
            <a:r>
              <a:rPr lang="en-US" dirty="0"/>
              <a:t> de </a:t>
            </a:r>
            <a:r>
              <a:rPr lang="en-US" dirty="0" err="1"/>
              <a:t>segmentaction</a:t>
            </a:r>
            <a:r>
              <a:rPr lang="en-US" dirty="0"/>
              <a:t> en MICCAI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DD891-4490-F046-B6BE-0BB356960B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33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rtl="0"/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4AB55-D462-4140-99D8-D190EB7618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710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one case</a:t>
            </a:r>
            <a:r>
              <a:rPr lang="en-US" altLang="zh-CN" baseline="0" dirty="0"/>
              <a:t> shows </a:t>
            </a:r>
            <a:r>
              <a:rPr lang="en-US" altLang="zh-CN" dirty="0"/>
              <a:t>the</a:t>
            </a:r>
            <a:r>
              <a:rPr lang="en-US" altLang="zh-CN" baseline="0" dirty="0"/>
              <a:t> average performance of ASHS.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 overall performance is competitive with inter rater manual segmentation reliability.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However, the thick slice posts challenge to shape analysis and thickness measurement.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PY: edited title to </a:t>
            </a:r>
            <a:r>
              <a:rPr lang="en-US" altLang="zh-CN" baseline="0" dirty="0" err="1"/>
              <a:t>emph</a:t>
            </a:r>
            <a:r>
              <a:rPr lang="en-US" altLang="zh-CN" baseline="0" dirty="0"/>
              <a:t>. That performance is vs. manual segmentation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4AB55-D462-4140-99D8-D190EB7618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285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in Schnabel somewhere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321B-4BEC-D441-A917-D719BB0DA7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3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23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0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8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2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462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70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0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1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2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7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D16CB-43B4-7D4E-A790-49807D1F27B5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220FC-7984-1C4E-9B3F-76D074EAA7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3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41.emf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4.png"/><Relationship Id="rId5" Type="http://schemas.openxmlformats.org/officeDocument/2006/relationships/image" Target="../media/image43.emf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11" Type="http://schemas.microsoft.com/office/2007/relationships/hdphoto" Target="../media/hdphoto6.wdp"/><Relationship Id="rId5" Type="http://schemas.openxmlformats.org/officeDocument/2006/relationships/image" Target="../media/image49.emf"/><Relationship Id="rId10" Type="http://schemas.openxmlformats.org/officeDocument/2006/relationships/image" Target="../media/image3.png"/><Relationship Id="rId4" Type="http://schemas.openxmlformats.org/officeDocument/2006/relationships/image" Target="../media/image48.emf"/><Relationship Id="rId9" Type="http://schemas.openxmlformats.org/officeDocument/2006/relationships/image" Target="../media/image5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image" Target="../media/image59.wmf"/><Relationship Id="rId18" Type="http://schemas.openxmlformats.org/officeDocument/2006/relationships/oleObject" Target="../embeddings/oleObject14.bin"/><Relationship Id="rId26" Type="http://schemas.openxmlformats.org/officeDocument/2006/relationships/image" Target="../media/image67.tiff"/><Relationship Id="rId3" Type="http://schemas.openxmlformats.org/officeDocument/2006/relationships/oleObject" Target="../embeddings/oleObject6.bin"/><Relationship Id="rId21" Type="http://schemas.openxmlformats.org/officeDocument/2006/relationships/image" Target="../media/image63.wmf"/><Relationship Id="rId7" Type="http://schemas.openxmlformats.org/officeDocument/2006/relationships/oleObject" Target="../embeddings/oleObject8.bin"/><Relationship Id="rId12" Type="http://schemas.openxmlformats.org/officeDocument/2006/relationships/oleObject" Target="../embeddings/oleObject11.bin"/><Relationship Id="rId17" Type="http://schemas.openxmlformats.org/officeDocument/2006/relationships/image" Target="../media/image61.wmf"/><Relationship Id="rId25" Type="http://schemas.openxmlformats.org/officeDocument/2006/relationships/image" Target="../media/image66.tif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3.bin"/><Relationship Id="rId20" Type="http://schemas.openxmlformats.org/officeDocument/2006/relationships/oleObject" Target="../embeddings/oleObject15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56.wmf"/><Relationship Id="rId11" Type="http://schemas.openxmlformats.org/officeDocument/2006/relationships/image" Target="../media/image58.wmf"/><Relationship Id="rId24" Type="http://schemas.openxmlformats.org/officeDocument/2006/relationships/image" Target="../media/image65.tiff"/><Relationship Id="rId5" Type="http://schemas.openxmlformats.org/officeDocument/2006/relationships/oleObject" Target="../embeddings/oleObject7.bin"/><Relationship Id="rId15" Type="http://schemas.openxmlformats.org/officeDocument/2006/relationships/image" Target="../media/image60.wmf"/><Relationship Id="rId23" Type="http://schemas.openxmlformats.org/officeDocument/2006/relationships/image" Target="../media/image64.wmf"/><Relationship Id="rId28" Type="http://schemas.openxmlformats.org/officeDocument/2006/relationships/image" Target="../media/image69.emf"/><Relationship Id="rId10" Type="http://schemas.openxmlformats.org/officeDocument/2006/relationships/oleObject" Target="../embeddings/oleObject10.bin"/><Relationship Id="rId19" Type="http://schemas.openxmlformats.org/officeDocument/2006/relationships/image" Target="../media/image62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9.bin"/><Relationship Id="rId14" Type="http://schemas.openxmlformats.org/officeDocument/2006/relationships/oleObject" Target="../embeddings/oleObject12.bin"/><Relationship Id="rId22" Type="http://schemas.openxmlformats.org/officeDocument/2006/relationships/oleObject" Target="../embeddings/oleObject16.bin"/><Relationship Id="rId27" Type="http://schemas.openxmlformats.org/officeDocument/2006/relationships/image" Target="../media/image6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jpe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picsl.upenn.edu/" TargetMode="External"/><Relationship Id="rId2" Type="http://schemas.openxmlformats.org/officeDocument/2006/relationships/hyperlink" Target="mailto:pauly2@upenn.edu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2.avi"/><Relationship Id="rId7" Type="http://schemas.openxmlformats.org/officeDocument/2006/relationships/image" Target="../media/image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emf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90.jpeg"/><Relationship Id="rId3" Type="http://schemas.openxmlformats.org/officeDocument/2006/relationships/image" Target="../media/image85.png"/><Relationship Id="rId21" Type="http://schemas.openxmlformats.org/officeDocument/2006/relationships/image" Target="../media/image93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9.jpeg"/><Relationship Id="rId2" Type="http://schemas.openxmlformats.org/officeDocument/2006/relationships/image" Target="../media/image84.png"/><Relationship Id="rId16" Type="http://schemas.openxmlformats.org/officeDocument/2006/relationships/image" Target="../media/image79.png"/><Relationship Id="rId20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74.png"/><Relationship Id="rId5" Type="http://schemas.openxmlformats.org/officeDocument/2006/relationships/image" Target="../media/image87.png"/><Relationship Id="rId15" Type="http://schemas.openxmlformats.org/officeDocument/2006/relationships/image" Target="../media/image78.jpeg"/><Relationship Id="rId10" Type="http://schemas.openxmlformats.org/officeDocument/2006/relationships/image" Target="../media/image73.png"/><Relationship Id="rId19" Type="http://schemas.openxmlformats.org/officeDocument/2006/relationships/image" Target="../media/image91.jpeg"/><Relationship Id="rId4" Type="http://schemas.openxmlformats.org/officeDocument/2006/relationships/image" Target="../media/image86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tiff"/><Relationship Id="rId4" Type="http://schemas.openxmlformats.org/officeDocument/2006/relationships/image" Target="../media/image9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.bin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6" Type="http://schemas.microsoft.com/office/2007/relationships/hdphoto" Target="../media/hdphoto5.wdp"/><Relationship Id="rId1" Type="http://schemas.openxmlformats.org/officeDocument/2006/relationships/vmlDrawing" Target="../drawings/vmlDrawing1.vml"/><Relationship Id="rId6" Type="http://schemas.openxmlformats.org/officeDocument/2006/relationships/image" Target="../media/image28.png"/><Relationship Id="rId11" Type="http://schemas.openxmlformats.org/officeDocument/2006/relationships/oleObject" Target="../embeddings/oleObject3.bin"/><Relationship Id="rId5" Type="http://schemas.openxmlformats.org/officeDocument/2006/relationships/image" Target="../media/image27.png"/><Relationship Id="rId1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90543"/>
            <a:ext cx="10972800" cy="1427654"/>
          </a:xfrm>
        </p:spPr>
        <p:txBody>
          <a:bodyPr>
            <a:normAutofit/>
          </a:bodyPr>
          <a:lstStyle/>
          <a:p>
            <a:r>
              <a:rPr lang="en-US" sz="4400" dirty="0"/>
              <a:t>Supervoxel-Based Hierarchical Markov Random Field Framework for Multi-Atlas Segmentation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674759"/>
            <a:ext cx="10972800" cy="13563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Ning Yu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Hongzhi Wang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Paul A Yushkevich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  <a:p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1: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Department of Computer Science, University of Virginia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2: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IBM Almaden Research Center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3: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Penn Image Computing and Science Laboratory, Department of Radiology, University of Pennsylvania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5890" r="13445"/>
          <a:stretch/>
        </p:blipFill>
        <p:spPr>
          <a:xfrm>
            <a:off x="0" y="4303377"/>
            <a:ext cx="1777285" cy="25546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6557" y="4303377"/>
            <a:ext cx="2385443" cy="2554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6557" y="4303376"/>
            <a:ext cx="2385443" cy="25546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/>
          <a:srcRect l="5890" r="13445"/>
          <a:stretch/>
        </p:blipFill>
        <p:spPr>
          <a:xfrm>
            <a:off x="-1" y="4303377"/>
            <a:ext cx="1777285" cy="2554623"/>
          </a:xfrm>
          <a:prstGeom prst="rect">
            <a:avLst/>
          </a:prstGeom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710485" y="4387649"/>
            <a:ext cx="10972800" cy="1356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MICCAI 2016 PATCH-MI Workshop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October 17, 2016, Athens Greece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58932" y="6336405"/>
            <a:ext cx="4700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This research is supported by NIH grant R01 EB017255</a:t>
            </a:r>
          </a:p>
        </p:txBody>
      </p:sp>
    </p:spTree>
    <p:extLst>
      <p:ext uri="{BB962C8B-B14F-4D97-AF65-F5344CB8AC3E}">
        <p14:creationId xmlns:p14="http://schemas.microsoft.com/office/powerpoint/2010/main" val="20810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862" y="223326"/>
            <a:ext cx="11377246" cy="1325563"/>
          </a:xfrm>
        </p:spPr>
        <p:txBody>
          <a:bodyPr>
            <a:noAutofit/>
          </a:bodyPr>
          <a:lstStyle/>
          <a:p>
            <a:r>
              <a:rPr lang="en-US" sz="3200" dirty="0"/>
              <a:t>Joint label fusion yields outstanding segmentation performance</a:t>
            </a:r>
            <a:br>
              <a:rPr lang="en-US" sz="3200" dirty="0"/>
            </a:br>
            <a:r>
              <a:rPr lang="en-US" sz="2000" dirty="0"/>
              <a:t>especially when combined with additional voxel-wise intensity-based error correction (Wang et al., 2011)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999" y="4480583"/>
            <a:ext cx="8614114" cy="1964018"/>
          </a:xfrm>
          <a:prstGeom prst="rect">
            <a:avLst/>
          </a:prstGeom>
        </p:spPr>
      </p:pic>
      <p:pic>
        <p:nvPicPr>
          <p:cNvPr id="5" name="Picture 73" descr="C:\hwang3\med\MAChallenge\1003_3_i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489" y="1732761"/>
            <a:ext cx="2093913" cy="2009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4" descr="C:\hwang3\med\MAChallenge\1003_3_joi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9" y="1732761"/>
            <a:ext cx="2093913" cy="2009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5" descr="C:\hwang3\med\MAChallenge\1003_3_B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288" y="1732761"/>
            <a:ext cx="2084388" cy="2016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6" descr="C:\hwang3\med\MAChallenge\1003_3_manu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89" y="1732761"/>
            <a:ext cx="2093913" cy="20097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77"/>
          <p:cNvSpPr txBox="1">
            <a:spLocks noChangeArrowheads="1"/>
          </p:cNvSpPr>
          <p:nvPr/>
        </p:nvSpPr>
        <p:spPr bwMode="auto">
          <a:xfrm>
            <a:off x="4002088" y="3790160"/>
            <a:ext cx="209391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Manual</a:t>
            </a:r>
          </a:p>
        </p:txBody>
      </p:sp>
      <p:sp>
        <p:nvSpPr>
          <p:cNvPr id="10" name="Text Box 79"/>
          <p:cNvSpPr txBox="1">
            <a:spLocks noChangeArrowheads="1"/>
          </p:cNvSpPr>
          <p:nvPr/>
        </p:nvSpPr>
        <p:spPr bwMode="auto">
          <a:xfrm>
            <a:off x="6135688" y="3790160"/>
            <a:ext cx="2057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Joint label fusion</a:t>
            </a:r>
          </a:p>
        </p:txBody>
      </p:sp>
      <p:sp>
        <p:nvSpPr>
          <p:cNvPr id="11" name="Text Box 80"/>
          <p:cNvSpPr txBox="1">
            <a:spLocks noChangeArrowheads="1"/>
          </p:cNvSpPr>
          <p:nvPr/>
        </p:nvSpPr>
        <p:spPr bwMode="auto">
          <a:xfrm>
            <a:off x="8332788" y="3790161"/>
            <a:ext cx="2057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Joint label fusion + corrective learning</a:t>
            </a:r>
          </a:p>
        </p:txBody>
      </p:sp>
      <p:sp>
        <p:nvSpPr>
          <p:cNvPr id="12" name="Text Box 77"/>
          <p:cNvSpPr txBox="1">
            <a:spLocks noChangeArrowheads="1"/>
          </p:cNvSpPr>
          <p:nvPr/>
        </p:nvSpPr>
        <p:spPr bwMode="auto">
          <a:xfrm>
            <a:off x="2054412" y="3774285"/>
            <a:ext cx="15538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Input image</a:t>
            </a:r>
          </a:p>
        </p:txBody>
      </p:sp>
      <p:sp>
        <p:nvSpPr>
          <p:cNvPr id="3" name="Up Arrow 2"/>
          <p:cNvSpPr/>
          <p:nvPr/>
        </p:nvSpPr>
        <p:spPr>
          <a:xfrm flipV="1">
            <a:off x="2496671" y="4417503"/>
            <a:ext cx="147918" cy="16435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 flipV="1">
            <a:off x="3261659" y="4417503"/>
            <a:ext cx="147918" cy="16435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752600" y="6504802"/>
            <a:ext cx="4918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Warfield, </a:t>
            </a:r>
            <a:r>
              <a:rPr lang="en-US" sz="1200" dirty="0" err="1">
                <a:solidFill>
                  <a:schemeClr val="tx2"/>
                </a:solidFill>
              </a:rPr>
              <a:t>Landmann</a:t>
            </a:r>
            <a:r>
              <a:rPr lang="en-US" sz="1200" dirty="0">
                <a:solidFill>
                  <a:schemeClr val="tx2"/>
                </a:solidFill>
              </a:rPr>
              <a:t> et al., MICCAI 2012 Multi-Atlas Labeling Challenge 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828800" y="6504801"/>
            <a:ext cx="4631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9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881529" y="4223927"/>
            <a:ext cx="183914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1524000" y="0"/>
            <a:ext cx="9144000" cy="1002562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dirty="0"/>
              <a:t>ASHS: A multi-atlas pipeline optimized for labeling the hippocampal region in high-resolution T2-weighted MRI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705600" y="1380673"/>
            <a:ext cx="3810000" cy="322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85750" algn="just"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en-US" altLang="zh-CN" b="1" dirty="0"/>
              <a:t>Inputs: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b="1" dirty="0"/>
              <a:t>High-resolution T2-w MRI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dirty="0"/>
              <a:t>1mm resolution T1-w MRI</a:t>
            </a:r>
          </a:p>
          <a:p>
            <a:pPr marL="457200" indent="-285750" algn="just"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en-US" altLang="zh-CN" b="1" dirty="0"/>
              <a:t>Algorithms: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dirty="0"/>
              <a:t>ANTS deformable registration</a:t>
            </a:r>
            <a:r>
              <a:rPr lang="en-US" altLang="zh-CN" sz="1700" baseline="30000" dirty="0"/>
              <a:t>1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dirty="0"/>
              <a:t>Joint label fusion</a:t>
            </a:r>
            <a:r>
              <a:rPr lang="en-US" altLang="zh-CN" sz="1700" baseline="30000" dirty="0"/>
              <a:t>2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dirty="0"/>
              <a:t>Corrective learning</a:t>
            </a:r>
            <a:r>
              <a:rPr lang="en-US" altLang="zh-CN" sz="1700" baseline="30000" dirty="0"/>
              <a:t>3</a:t>
            </a:r>
          </a:p>
          <a:p>
            <a:pPr marL="514350" indent="-342900" algn="just">
              <a:spcAft>
                <a:spcPts val="200"/>
              </a:spcAft>
              <a:buFont typeface="Wingdings" panose="05000000000000000000" pitchFamily="2" charset="2"/>
              <a:buChar char="l"/>
            </a:pPr>
            <a:r>
              <a:rPr lang="en-US" altLang="zh-CN" sz="2000" b="1" dirty="0"/>
              <a:t>Output:</a:t>
            </a:r>
          </a:p>
          <a:p>
            <a:pPr marL="914400" lvl="1" indent="-285750" algn="just">
              <a:spcAft>
                <a:spcPts val="200"/>
              </a:spcAft>
              <a:buFont typeface="Wingdings" panose="05000000000000000000" pitchFamily="2" charset="2"/>
              <a:buChar char="Ø"/>
            </a:pPr>
            <a:r>
              <a:rPr lang="en-US" altLang="zh-CN" sz="1700" dirty="0"/>
              <a:t>Segmentation of hippocampal subfields and MTL cortices in the space of the T2-w MRI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52600" y="6477001"/>
            <a:ext cx="876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30000" dirty="0">
                <a:solidFill>
                  <a:schemeClr val="tx2"/>
                </a:solidFill>
              </a:rPr>
              <a:t>1</a:t>
            </a:r>
            <a:r>
              <a:rPr lang="en-US" sz="1400" dirty="0">
                <a:solidFill>
                  <a:schemeClr val="tx2"/>
                </a:solidFill>
              </a:rPr>
              <a:t>: </a:t>
            </a:r>
            <a:r>
              <a:rPr lang="en-US" sz="1400" dirty="0" err="1">
                <a:solidFill>
                  <a:schemeClr val="tx2"/>
                </a:solidFill>
              </a:rPr>
              <a:t>Avants</a:t>
            </a:r>
            <a:r>
              <a:rPr lang="en-US" sz="1400" dirty="0">
                <a:solidFill>
                  <a:schemeClr val="tx2"/>
                </a:solidFill>
              </a:rPr>
              <a:t> et al., </a:t>
            </a:r>
            <a:r>
              <a:rPr lang="en-US" sz="1400" i="1" dirty="0" err="1">
                <a:solidFill>
                  <a:schemeClr val="tx2"/>
                </a:solidFill>
              </a:rPr>
              <a:t>MedIA</a:t>
            </a:r>
            <a:r>
              <a:rPr lang="en-US" sz="1400" dirty="0">
                <a:solidFill>
                  <a:schemeClr val="tx2"/>
                </a:solidFill>
              </a:rPr>
              <a:t>, 2006; </a:t>
            </a:r>
            <a:r>
              <a:rPr lang="en-US" sz="1400" baseline="30000" dirty="0">
                <a:solidFill>
                  <a:schemeClr val="tx2"/>
                </a:solidFill>
              </a:rPr>
              <a:t>2</a:t>
            </a:r>
            <a:r>
              <a:rPr lang="en-US" sz="1400" dirty="0">
                <a:solidFill>
                  <a:schemeClr val="tx2"/>
                </a:solidFill>
              </a:rPr>
              <a:t>: Wang et al., </a:t>
            </a:r>
            <a:r>
              <a:rPr lang="en-US" sz="1400" i="1" dirty="0">
                <a:solidFill>
                  <a:schemeClr val="tx2"/>
                </a:solidFill>
              </a:rPr>
              <a:t>Pattern Anal Mach </a:t>
            </a:r>
            <a:r>
              <a:rPr lang="en-US" sz="1400" i="1" dirty="0" err="1">
                <a:solidFill>
                  <a:schemeClr val="tx2"/>
                </a:solidFill>
              </a:rPr>
              <a:t>Intell</a:t>
            </a:r>
            <a:r>
              <a:rPr lang="en-US" sz="1400" dirty="0">
                <a:solidFill>
                  <a:schemeClr val="tx2"/>
                </a:solidFill>
              </a:rPr>
              <a:t>, 2012; </a:t>
            </a:r>
            <a:r>
              <a:rPr lang="en-US" sz="1400" baseline="30000" dirty="0">
                <a:solidFill>
                  <a:schemeClr val="tx2"/>
                </a:solidFill>
              </a:rPr>
              <a:t>3</a:t>
            </a:r>
            <a:r>
              <a:rPr lang="en-US" sz="1400" dirty="0">
                <a:solidFill>
                  <a:schemeClr val="tx2"/>
                </a:solidFill>
              </a:rPr>
              <a:t>: Wang et al., </a:t>
            </a:r>
            <a:r>
              <a:rPr lang="en-US" sz="1400" i="1" dirty="0" err="1">
                <a:solidFill>
                  <a:schemeClr val="tx2"/>
                </a:solidFill>
              </a:rPr>
              <a:t>Neuroimage</a:t>
            </a:r>
            <a:r>
              <a:rPr lang="en-US" sz="1400" dirty="0">
                <a:solidFill>
                  <a:schemeClr val="tx2"/>
                </a:solidFill>
              </a:rPr>
              <a:t>, 2011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106854"/>
            <a:ext cx="4953000" cy="51644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4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9"/>
    </mc:Choice>
    <mc:Fallback xmlns="">
      <p:transition spd="slow" advTm="118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86" b="-7786"/>
          <a:stretch>
            <a:fillRect/>
          </a:stretch>
        </p:blipFill>
        <p:spPr>
          <a:xfrm>
            <a:off x="1778000" y="2064088"/>
            <a:ext cx="8763000" cy="4819312"/>
          </a:xfrm>
        </p:spPr>
      </p:pic>
      <p:pic>
        <p:nvPicPr>
          <p:cNvPr id="4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761814"/>
            <a:ext cx="4986199" cy="29025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1524000" y="0"/>
            <a:ext cx="9144000" cy="8382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rgbClr val="000000"/>
                </a:solidFill>
              </a:rPr>
              <a:t>ASHS Performance vs. Manual Segmentation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0134600" y="6477000"/>
            <a:ext cx="406400" cy="0"/>
          </a:xfrm>
          <a:prstGeom prst="line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flipH="1">
            <a:off x="10102380" y="6483589"/>
            <a:ext cx="489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chemeClr val="accent1"/>
                </a:solidFill>
              </a:rPr>
              <a:t>1cm</a:t>
            </a:r>
          </a:p>
        </p:txBody>
      </p:sp>
      <p:sp>
        <p:nvSpPr>
          <p:cNvPr id="10" name="矩形 9"/>
          <p:cNvSpPr/>
          <p:nvPr/>
        </p:nvSpPr>
        <p:spPr>
          <a:xfrm>
            <a:off x="1981200" y="6514367"/>
            <a:ext cx="30500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err="1">
                <a:solidFill>
                  <a:schemeClr val="tx2"/>
                </a:solidFill>
              </a:rPr>
              <a:t>Yushkevich</a:t>
            </a:r>
            <a:r>
              <a:rPr lang="en-US" altLang="zh-CN" sz="1200" dirty="0">
                <a:solidFill>
                  <a:schemeClr val="tx2"/>
                </a:solidFill>
              </a:rPr>
              <a:t> et al., </a:t>
            </a:r>
            <a:r>
              <a:rPr lang="en-US" altLang="zh-CN" sz="1200" i="1" dirty="0">
                <a:solidFill>
                  <a:schemeClr val="tx2"/>
                </a:solidFill>
              </a:rPr>
              <a:t>Human Brain Mapping</a:t>
            </a:r>
            <a:r>
              <a:rPr lang="en-US" altLang="zh-CN" sz="1200" dirty="0">
                <a:solidFill>
                  <a:schemeClr val="tx2"/>
                </a:solidFill>
              </a:rPr>
              <a:t>,2014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8545438" y="914326"/>
            <a:ext cx="1614489" cy="2376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12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"/>
    </mc:Choice>
    <mc:Fallback xmlns="">
      <p:transition spd="slow" advTm="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Joint label fusion without dense deformable registration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180492"/>
          </a:xfrm>
        </p:spPr>
        <p:txBody>
          <a:bodyPr>
            <a:normAutofit/>
          </a:bodyPr>
          <a:lstStyle/>
          <a:p>
            <a:r>
              <a:rPr lang="en-US" sz="2400" dirty="0"/>
              <a:t>95-99% of computational time is spent in registration</a:t>
            </a:r>
          </a:p>
          <a:p>
            <a:pPr lvl="1"/>
            <a:r>
              <a:rPr lang="en-US" sz="2000" dirty="0"/>
              <a:t>Only a fraction of the information in the deformation field is used for the fusion process</a:t>
            </a:r>
          </a:p>
          <a:p>
            <a:r>
              <a:rPr lang="en-US" sz="2400" dirty="0"/>
              <a:t>Diffeomorphic constraints may be too restrictive</a:t>
            </a:r>
          </a:p>
          <a:p>
            <a:pPr lvl="1"/>
            <a:r>
              <a:rPr lang="en-US" sz="2000" dirty="0"/>
              <a:t>Don’t make sense in presence of lesions, etc.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6" name="mov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67467" y="3905735"/>
            <a:ext cx="2577735" cy="2577735"/>
          </a:xfrm>
          <a:prstGeom prst="rect">
            <a:avLst/>
          </a:prstGeom>
        </p:spPr>
      </p:pic>
      <p:pic>
        <p:nvPicPr>
          <p:cNvPr id="7" name="fixed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3773" y="3905735"/>
            <a:ext cx="2577735" cy="257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spectrum of approaches for generating candidate matches for a target voxel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46" y="1653932"/>
            <a:ext cx="2231292" cy="1791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908287" y="3475034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 patch in the target 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24618" y="1973383"/>
            <a:ext cx="2878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find good candidate matches in the atlas library for the voxel at the center of this patch?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1765300"/>
            <a:ext cx="1853448" cy="1340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1" y="1917700"/>
            <a:ext cx="1853448" cy="1340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1" y="2070100"/>
            <a:ext cx="1853448" cy="13400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607433" y="3475269"/>
            <a:ext cx="1056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Atlas library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204308" y="2579078"/>
            <a:ext cx="2461846" cy="263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3448538" y="2452077"/>
            <a:ext cx="2217616" cy="127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2607434" y="1917701"/>
            <a:ext cx="3058721" cy="661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67571" y="1926182"/>
            <a:ext cx="29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895232" y="4454769"/>
            <a:ext cx="1455615" cy="1738924"/>
            <a:chOff x="371231" y="4454769"/>
            <a:chExt cx="1455615" cy="1738924"/>
          </a:xfrm>
        </p:grpSpPr>
        <p:sp>
          <p:nvSpPr>
            <p:cNvPr id="27" name="Rectangle 26"/>
            <p:cNvSpPr/>
            <p:nvPr/>
          </p:nvSpPr>
          <p:spPr>
            <a:xfrm>
              <a:off x="371231" y="5187463"/>
              <a:ext cx="1455615" cy="100623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/>
                <a:t>Deformable Registration</a:t>
              </a:r>
            </a:p>
          </p:txBody>
        </p:sp>
        <p:cxnSp>
          <p:nvCxnSpPr>
            <p:cNvPr id="35" name="Straight Connector 34"/>
            <p:cNvCxnSpPr>
              <a:stCxn id="27" idx="0"/>
            </p:cNvCxnSpPr>
            <p:nvPr/>
          </p:nvCxnSpPr>
          <p:spPr>
            <a:xfrm flipH="1" flipV="1">
              <a:off x="1083433" y="4454769"/>
              <a:ext cx="15606" cy="73269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683002" y="4318001"/>
            <a:ext cx="1455615" cy="1875693"/>
            <a:chOff x="2159001" y="4318000"/>
            <a:chExt cx="1455615" cy="1875693"/>
          </a:xfrm>
        </p:grpSpPr>
        <p:sp>
          <p:nvSpPr>
            <p:cNvPr id="32" name="Rectangle 31"/>
            <p:cNvSpPr/>
            <p:nvPr/>
          </p:nvSpPr>
          <p:spPr>
            <a:xfrm>
              <a:off x="2159001" y="5187463"/>
              <a:ext cx="1455615" cy="100623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 err="1"/>
                <a:t>PatchMatch</a:t>
              </a:r>
              <a:br>
                <a:rPr lang="en-US" sz="1200" dirty="0"/>
              </a:br>
              <a:r>
                <a:rPr lang="en-US" sz="1200" dirty="0"/>
                <a:t>(Coupe et al., 2014)</a:t>
              </a:r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 err="1"/>
                <a:t>SuperVoxel</a:t>
              </a:r>
              <a:r>
                <a:rPr lang="en-US" sz="1200" dirty="0"/>
                <a:t> MRF</a:t>
              </a:r>
            </a:p>
          </p:txBody>
        </p:sp>
        <p:cxnSp>
          <p:nvCxnSpPr>
            <p:cNvPr id="36" name="Straight Connector 35"/>
            <p:cNvCxnSpPr>
              <a:stCxn id="32" idx="0"/>
            </p:cNvCxnSpPr>
            <p:nvPr/>
          </p:nvCxnSpPr>
          <p:spPr>
            <a:xfrm flipV="1">
              <a:off x="2886809" y="4318000"/>
              <a:ext cx="0" cy="869463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451233" y="4454769"/>
            <a:ext cx="1455615" cy="1738924"/>
            <a:chOff x="3927232" y="4454769"/>
            <a:chExt cx="1455615" cy="1738924"/>
          </a:xfrm>
        </p:grpSpPr>
        <p:sp>
          <p:nvSpPr>
            <p:cNvPr id="30" name="Rectangle 29"/>
            <p:cNvSpPr/>
            <p:nvPr/>
          </p:nvSpPr>
          <p:spPr>
            <a:xfrm>
              <a:off x="3927232" y="5187463"/>
              <a:ext cx="1455615" cy="100623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/>
                <a:t>Affine registration with local patch search</a:t>
              </a:r>
              <a:br>
                <a:rPr lang="en-US" sz="1400" dirty="0"/>
              </a:br>
              <a:r>
                <a:rPr lang="en-US" sz="1400" dirty="0"/>
                <a:t>(Coupe et al., 2010)</a:t>
              </a:r>
            </a:p>
          </p:txBody>
        </p:sp>
        <p:cxnSp>
          <p:nvCxnSpPr>
            <p:cNvPr id="40" name="Straight Connector 39"/>
            <p:cNvCxnSpPr>
              <a:stCxn id="30" idx="0"/>
            </p:cNvCxnSpPr>
            <p:nvPr/>
          </p:nvCxnSpPr>
          <p:spPr>
            <a:xfrm flipH="1" flipV="1">
              <a:off x="4650154" y="4454769"/>
              <a:ext cx="4886" cy="73269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7209693" y="4454769"/>
            <a:ext cx="1455615" cy="1738924"/>
            <a:chOff x="5685692" y="4454769"/>
            <a:chExt cx="1455615" cy="1738924"/>
          </a:xfrm>
        </p:grpSpPr>
        <p:sp>
          <p:nvSpPr>
            <p:cNvPr id="33" name="Rectangle 32"/>
            <p:cNvSpPr/>
            <p:nvPr/>
          </p:nvSpPr>
          <p:spPr>
            <a:xfrm>
              <a:off x="5685692" y="5187463"/>
              <a:ext cx="1455615" cy="100623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err="1"/>
                <a:t>SuperVoxel</a:t>
              </a:r>
              <a:r>
                <a:rPr lang="en-US" sz="1400" dirty="0"/>
                <a:t> matching</a:t>
              </a:r>
              <a:br>
                <a:rPr lang="en-US" sz="1400" dirty="0"/>
              </a:br>
              <a:r>
                <a:rPr lang="en-US" sz="1400" dirty="0"/>
                <a:t>(Wang et al., 2013)</a:t>
              </a:r>
            </a:p>
          </p:txBody>
        </p:sp>
        <p:cxnSp>
          <p:nvCxnSpPr>
            <p:cNvPr id="42" name="Straight Connector 41"/>
            <p:cNvCxnSpPr>
              <a:stCxn id="33" idx="0"/>
            </p:cNvCxnSpPr>
            <p:nvPr/>
          </p:nvCxnSpPr>
          <p:spPr>
            <a:xfrm flipH="1" flipV="1">
              <a:off x="6408615" y="4454769"/>
              <a:ext cx="4885" cy="73269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8919308" y="4454769"/>
            <a:ext cx="1455615" cy="1738924"/>
            <a:chOff x="7395307" y="4454769"/>
            <a:chExt cx="1455615" cy="1738924"/>
          </a:xfrm>
        </p:grpSpPr>
        <p:sp>
          <p:nvSpPr>
            <p:cNvPr id="31" name="Rectangle 30"/>
            <p:cNvSpPr/>
            <p:nvPr/>
          </p:nvSpPr>
          <p:spPr>
            <a:xfrm>
              <a:off x="7395307" y="5187463"/>
              <a:ext cx="1455615" cy="1006230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/>
                <a:t>Global search over all patches in all atlases</a:t>
              </a:r>
            </a:p>
          </p:txBody>
        </p:sp>
        <p:cxnSp>
          <p:nvCxnSpPr>
            <p:cNvPr id="44" name="Straight Connector 43"/>
            <p:cNvCxnSpPr>
              <a:stCxn id="31" idx="0"/>
            </p:cNvCxnSpPr>
            <p:nvPr/>
          </p:nvCxnSpPr>
          <p:spPr>
            <a:xfrm flipV="1">
              <a:off x="8123115" y="4454769"/>
              <a:ext cx="4885" cy="732694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1981200" y="4132386"/>
            <a:ext cx="8229600" cy="595923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rgbClr val="FFFFFF"/>
              </a:gs>
            </a:gsLst>
            <a:lin ang="10800000" scaled="0"/>
            <a:tileRect/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Amount of Spatial Context</a:t>
            </a:r>
          </a:p>
        </p:txBody>
      </p:sp>
    </p:spTree>
    <p:extLst>
      <p:ext uri="{BB962C8B-B14F-4D97-AF65-F5344CB8AC3E}">
        <p14:creationId xmlns:p14="http://schemas.microsoft.com/office/powerpoint/2010/main" val="177330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355" y="3664631"/>
            <a:ext cx="1732547" cy="1097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7299" y="3808428"/>
            <a:ext cx="1732547" cy="1097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821" y="2983110"/>
            <a:ext cx="1732547" cy="10972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0447" y="5242564"/>
            <a:ext cx="1732547" cy="10972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0700" y="31011"/>
            <a:ext cx="114681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Wang et al., 2013 MICCAI: Label Transfer via Supervoxel Matching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700" y="1035505"/>
            <a:ext cx="1092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Search space of candidate patches for a given target voxel is reduced by global supervoxel matching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Atlas and target image divided into supervoxels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Supervoxels most similar to the target supervoxel are found (based on attribute vector)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Patches from selected supervoxels are used for voxel-level joint label fusion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lum bright="20000" contrast="20000"/>
          </a:blip>
          <a:stretch>
            <a:fillRect/>
          </a:stretch>
        </p:blipFill>
        <p:spPr>
          <a:xfrm>
            <a:off x="2265414" y="4641646"/>
            <a:ext cx="1620982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lum bright="20000" contrast="40000"/>
          </a:blip>
          <a:stretch>
            <a:fillRect/>
          </a:stretch>
        </p:blipFill>
        <p:spPr>
          <a:xfrm>
            <a:off x="4127499" y="2946196"/>
            <a:ext cx="1620982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lum bright="20000" contrast="40000"/>
          </a:blip>
          <a:stretch>
            <a:fillRect/>
          </a:stretch>
        </p:blipFill>
        <p:spPr>
          <a:xfrm>
            <a:off x="403329" y="2983110"/>
            <a:ext cx="1620982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08000" y="3406816"/>
            <a:ext cx="393700" cy="266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20800" y="4508296"/>
            <a:ext cx="393700" cy="266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44290" y="3687571"/>
            <a:ext cx="393700" cy="266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602084" y="5581446"/>
            <a:ext cx="393700" cy="2667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81050" y="4811786"/>
            <a:ext cx="623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26270" y="4811786"/>
            <a:ext cx="623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atlas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84064" y="6444014"/>
            <a:ext cx="74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98329" y="3882845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37605" y="4325271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455544" y="3421049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558410" y="5544491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976589" y="4350724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976589" y="3960834"/>
            <a:ext cx="260724" cy="265436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183252" y="6339720"/>
            <a:ext cx="105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Target SV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916971" y="4753410"/>
            <a:ext cx="9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atlas SV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771490" y="4080266"/>
            <a:ext cx="9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atlas </a:t>
            </a:r>
            <a:r>
              <a:rPr lang="en-US" dirty="0"/>
              <a:t>SV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600462" y="4890315"/>
            <a:ext cx="93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atlas </a:t>
            </a:r>
            <a:r>
              <a:rPr lang="en-US" dirty="0"/>
              <a:t>SV</a:t>
            </a:r>
          </a:p>
        </p:txBody>
      </p:sp>
      <p:cxnSp>
        <p:nvCxnSpPr>
          <p:cNvPr id="44" name="Straight Arrow Connector 43"/>
          <p:cNvCxnSpPr>
            <a:stCxn id="12" idx="3"/>
            <a:endCxn id="15" idx="0"/>
          </p:cNvCxnSpPr>
          <p:nvPr/>
        </p:nvCxnSpPr>
        <p:spPr>
          <a:xfrm>
            <a:off x="901700" y="3540166"/>
            <a:ext cx="1897234" cy="204128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4" idx="2"/>
            <a:endCxn id="15" idx="3"/>
          </p:cNvCxnSpPr>
          <p:nvPr/>
        </p:nvCxnSpPr>
        <p:spPr>
          <a:xfrm flipH="1">
            <a:off x="2995784" y="3954271"/>
            <a:ext cx="1745356" cy="1760525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3" idx="2"/>
            <a:endCxn id="15" idx="1"/>
          </p:cNvCxnSpPr>
          <p:nvPr/>
        </p:nvCxnSpPr>
        <p:spPr>
          <a:xfrm>
            <a:off x="1517650" y="4774996"/>
            <a:ext cx="1084434" cy="93980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8" idx="1"/>
            <a:endCxn id="27" idx="3"/>
          </p:cNvCxnSpPr>
          <p:nvPr/>
        </p:nvCxnSpPr>
        <p:spPr>
          <a:xfrm flipH="1">
            <a:off x="8819134" y="4483442"/>
            <a:ext cx="2157455" cy="119376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9" idx="1"/>
            <a:endCxn id="27" idx="3"/>
          </p:cNvCxnSpPr>
          <p:nvPr/>
        </p:nvCxnSpPr>
        <p:spPr>
          <a:xfrm flipH="1">
            <a:off x="8819134" y="4093552"/>
            <a:ext cx="2157455" cy="1583657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6" idx="2"/>
            <a:endCxn id="27" idx="0"/>
          </p:cNvCxnSpPr>
          <p:nvPr/>
        </p:nvCxnSpPr>
        <p:spPr>
          <a:xfrm flipH="1">
            <a:off x="8688772" y="3686485"/>
            <a:ext cx="897134" cy="1858006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2"/>
            <a:endCxn id="27" idx="0"/>
          </p:cNvCxnSpPr>
          <p:nvPr/>
        </p:nvCxnSpPr>
        <p:spPr>
          <a:xfrm>
            <a:off x="7228691" y="4148281"/>
            <a:ext cx="1460081" cy="139621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5" idx="2"/>
            <a:endCxn id="27" idx="1"/>
          </p:cNvCxnSpPr>
          <p:nvPr/>
        </p:nvCxnSpPr>
        <p:spPr>
          <a:xfrm>
            <a:off x="6967967" y="4590707"/>
            <a:ext cx="1590443" cy="1086502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199" y="5307517"/>
            <a:ext cx="1447801" cy="15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59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0700" y="31011"/>
            <a:ext cx="114681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Wang et al., 2013 MICCAI: Label Transfer via Supervoxel Matching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700" y="1035505"/>
            <a:ext cx="1092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 space of candidate patches for a given target voxel is reduced by global supervoxel matching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Atlas and target image divided into supervoxels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Supervoxels most similar to the target supervoxel are found (based on attribute vector)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Patches from selected supervoxels are used for voxel-level joint label fusion</a:t>
            </a:r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Method largely serves as a proof of concept that joint label fusion can be applied without registration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Allowed label fusion segmentation of brain tumors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Fails for most problems where spatial context is needed for segmentation</a:t>
            </a:r>
          </a:p>
        </p:txBody>
      </p:sp>
      <p:pic>
        <p:nvPicPr>
          <p:cNvPr id="37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6281" b="31903"/>
          <a:stretch/>
        </p:blipFill>
        <p:spPr>
          <a:xfrm>
            <a:off x="2139950" y="3585473"/>
            <a:ext cx="8229600" cy="2990615"/>
          </a:xfrm>
        </p:spPr>
      </p:pic>
    </p:spTree>
    <p:extLst>
      <p:ext uri="{BB962C8B-B14F-4D97-AF65-F5344CB8AC3E}">
        <p14:creationId xmlns:p14="http://schemas.microsoft.com/office/powerpoint/2010/main" val="50376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692" y="365125"/>
            <a:ext cx="1164101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Proposed method: SV matching with spatial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Affine alignment</a:t>
            </a:r>
          </a:p>
          <a:p>
            <a:pPr lvl="1"/>
            <a:r>
              <a:rPr lang="en-US" dirty="0"/>
              <a:t>To get corresponding anatomy roughly into place</a:t>
            </a:r>
          </a:p>
          <a:p>
            <a:r>
              <a:rPr lang="en-US" dirty="0"/>
              <a:t>Supervoxel oversegmentation (atlas and target)</a:t>
            </a:r>
          </a:p>
          <a:p>
            <a:pPr lvl="1"/>
            <a:r>
              <a:rPr lang="en-US" dirty="0"/>
              <a:t>Uses the SLIC algorithm – supervoxels of consistent size and shape</a:t>
            </a:r>
          </a:p>
          <a:p>
            <a:r>
              <a:rPr lang="en-US" dirty="0"/>
              <a:t>Discrete MRF supervoxel registration</a:t>
            </a:r>
          </a:p>
          <a:p>
            <a:pPr lvl="1"/>
            <a:r>
              <a:rPr lang="en-US" dirty="0"/>
              <a:t>Uses </a:t>
            </a:r>
            <a:r>
              <a:rPr lang="en-US" dirty="0" err="1"/>
              <a:t>FastPD</a:t>
            </a:r>
            <a:r>
              <a:rPr lang="en-US" dirty="0"/>
              <a:t> to quickly match supervoxels respecting spatial relationships </a:t>
            </a:r>
          </a:p>
          <a:p>
            <a:r>
              <a:rPr lang="en-US" dirty="0"/>
              <a:t>Voxel-level refinement</a:t>
            </a:r>
          </a:p>
          <a:p>
            <a:pPr lvl="1"/>
            <a:r>
              <a:rPr lang="en-US" dirty="0"/>
              <a:t>Patch-based joint label fusion with MRF prior</a:t>
            </a:r>
          </a:p>
          <a:p>
            <a:pPr lvl="1"/>
            <a:r>
              <a:rPr lang="en-US" dirty="0"/>
              <a:t>Learning-based error correction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90" r="13445"/>
          <a:stretch/>
        </p:blipFill>
        <p:spPr>
          <a:xfrm>
            <a:off x="-1" y="5215080"/>
            <a:ext cx="1143001" cy="164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57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圆角矩形 43"/>
          <p:cNvSpPr/>
          <p:nvPr/>
        </p:nvSpPr>
        <p:spPr>
          <a:xfrm>
            <a:off x="9021884" y="1031624"/>
            <a:ext cx="3078480" cy="5730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69" y="208823"/>
            <a:ext cx="10515600" cy="1325563"/>
          </a:xfrm>
        </p:spPr>
        <p:txBody>
          <a:bodyPr/>
          <a:lstStyle/>
          <a:p>
            <a:r>
              <a:rPr lang="en-US" b="1" dirty="0"/>
              <a:t>Details of the method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77484" y="1001144"/>
            <a:ext cx="1798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supervoxel-level pre-segmentation</a:t>
            </a:r>
          </a:p>
        </p:txBody>
      </p:sp>
      <p:sp>
        <p:nvSpPr>
          <p:cNvPr id="44" name="圆角矩形 41"/>
          <p:cNvSpPr/>
          <p:nvPr/>
        </p:nvSpPr>
        <p:spPr>
          <a:xfrm>
            <a:off x="3952044" y="5207384"/>
            <a:ext cx="484632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圆角矩形 39"/>
          <p:cNvSpPr/>
          <p:nvPr/>
        </p:nvSpPr>
        <p:spPr>
          <a:xfrm>
            <a:off x="3931724" y="1427864"/>
            <a:ext cx="488696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圆角矩形 45"/>
          <p:cNvSpPr/>
          <p:nvPr/>
        </p:nvSpPr>
        <p:spPr>
          <a:xfrm>
            <a:off x="91636" y="3012824"/>
            <a:ext cx="8848968" cy="1666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30684" y="2006984"/>
            <a:ext cx="7823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atlases</a:t>
            </a:r>
          </a:p>
        </p:txBody>
      </p:sp>
      <p:sp>
        <p:nvSpPr>
          <p:cNvPr id="8" name="圆角矩形 5"/>
          <p:cNvSpPr/>
          <p:nvPr/>
        </p:nvSpPr>
        <p:spPr>
          <a:xfrm>
            <a:off x="424668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9" name="圆角矩形 6"/>
          <p:cNvSpPr/>
          <p:nvPr/>
        </p:nvSpPr>
        <p:spPr>
          <a:xfrm>
            <a:off x="5841804" y="205778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0" name="直接箭头连接符 7"/>
          <p:cNvCxnSpPr>
            <a:stCxn id="10" idx="3"/>
            <a:endCxn id="11" idx="1"/>
          </p:cNvCxnSpPr>
          <p:nvPr/>
        </p:nvCxnSpPr>
        <p:spPr>
          <a:xfrm>
            <a:off x="5354124" y="231686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8"/>
          <p:cNvSpPr/>
          <p:nvPr/>
        </p:nvSpPr>
        <p:spPr>
          <a:xfrm>
            <a:off x="760964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12" name="直接箭头连接符 9"/>
          <p:cNvCxnSpPr>
            <a:stCxn id="11" idx="3"/>
            <a:endCxn id="13" idx="1"/>
          </p:cNvCxnSpPr>
          <p:nvPr/>
        </p:nvCxnSpPr>
        <p:spPr>
          <a:xfrm>
            <a:off x="7152444" y="231686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0"/>
          <p:cNvCxnSpPr>
            <a:stCxn id="57" idx="6"/>
            <a:endCxn id="10" idx="1"/>
          </p:cNvCxnSpPr>
          <p:nvPr/>
        </p:nvCxnSpPr>
        <p:spPr>
          <a:xfrm flipV="1">
            <a:off x="3187980" y="2316864"/>
            <a:ext cx="1058704" cy="57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1"/>
          <p:cNvSpPr/>
          <p:nvPr/>
        </p:nvSpPr>
        <p:spPr>
          <a:xfrm>
            <a:off x="9194604" y="205778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15" name="直接箭头连接符 12"/>
          <p:cNvCxnSpPr>
            <a:stCxn id="13" idx="3"/>
            <a:endCxn id="16" idx="1"/>
          </p:cNvCxnSpPr>
          <p:nvPr/>
        </p:nvCxnSpPr>
        <p:spPr>
          <a:xfrm>
            <a:off x="8717084" y="231686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0524" y="5552824"/>
            <a:ext cx="782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target image</a:t>
            </a:r>
          </a:p>
        </p:txBody>
      </p:sp>
      <p:sp>
        <p:nvSpPr>
          <p:cNvPr id="17" name="圆角矩形 14"/>
          <p:cNvSpPr/>
          <p:nvPr/>
        </p:nvSpPr>
        <p:spPr>
          <a:xfrm>
            <a:off x="423652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18" name="圆角矩形 15"/>
          <p:cNvSpPr/>
          <p:nvPr/>
        </p:nvSpPr>
        <p:spPr>
          <a:xfrm>
            <a:off x="5831644" y="583730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9" name="直接箭头连接符 16"/>
          <p:cNvCxnSpPr>
            <a:stCxn id="19" idx="3"/>
            <a:endCxn id="20" idx="1"/>
          </p:cNvCxnSpPr>
          <p:nvPr/>
        </p:nvCxnSpPr>
        <p:spPr>
          <a:xfrm>
            <a:off x="5343964" y="609638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7"/>
          <p:cNvSpPr/>
          <p:nvPr/>
        </p:nvSpPr>
        <p:spPr>
          <a:xfrm>
            <a:off x="759948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21" name="直接箭头连接符 18"/>
          <p:cNvCxnSpPr>
            <a:stCxn id="20" idx="3"/>
            <a:endCxn id="22" idx="1"/>
          </p:cNvCxnSpPr>
          <p:nvPr/>
        </p:nvCxnSpPr>
        <p:spPr>
          <a:xfrm>
            <a:off x="7142284" y="609638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9"/>
          <p:cNvCxnSpPr>
            <a:endCxn id="19" idx="1"/>
          </p:cNvCxnSpPr>
          <p:nvPr/>
        </p:nvCxnSpPr>
        <p:spPr>
          <a:xfrm>
            <a:off x="3187980" y="6095050"/>
            <a:ext cx="1048544" cy="13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0"/>
          <p:cNvSpPr/>
          <p:nvPr/>
        </p:nvSpPr>
        <p:spPr>
          <a:xfrm>
            <a:off x="9184444" y="583730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24" name="直接箭头连接符 21"/>
          <p:cNvCxnSpPr>
            <a:stCxn id="22" idx="3"/>
            <a:endCxn id="25" idx="1"/>
          </p:cNvCxnSpPr>
          <p:nvPr/>
        </p:nvCxnSpPr>
        <p:spPr>
          <a:xfrm>
            <a:off x="8706924" y="609638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2"/>
          <p:cNvSpPr/>
          <p:nvPr/>
        </p:nvSpPr>
        <p:spPr>
          <a:xfrm>
            <a:off x="10759244" y="394754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supervoxel-level MRF</a:t>
            </a:r>
          </a:p>
        </p:txBody>
      </p:sp>
      <p:cxnSp>
        <p:nvCxnSpPr>
          <p:cNvPr id="26" name="形状 23"/>
          <p:cNvCxnSpPr>
            <a:stCxn id="16" idx="3"/>
            <a:endCxn id="27" idx="0"/>
          </p:cNvCxnSpPr>
          <p:nvPr/>
        </p:nvCxnSpPr>
        <p:spPr>
          <a:xfrm>
            <a:off x="10434124" y="2316864"/>
            <a:ext cx="94488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形状 24"/>
          <p:cNvCxnSpPr>
            <a:stCxn id="25" idx="3"/>
            <a:endCxn id="27" idx="2"/>
          </p:cNvCxnSpPr>
          <p:nvPr/>
        </p:nvCxnSpPr>
        <p:spPr>
          <a:xfrm flipV="1">
            <a:off x="10423964" y="4465704"/>
            <a:ext cx="95504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圆角矩形 25"/>
          <p:cNvSpPr/>
          <p:nvPr/>
        </p:nvSpPr>
        <p:spPr>
          <a:xfrm>
            <a:off x="756900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kNN</a:t>
            </a:r>
          </a:p>
        </p:txBody>
      </p:sp>
      <p:cxnSp>
        <p:nvCxnSpPr>
          <p:cNvPr id="29" name="直接箭头连接符 26"/>
          <p:cNvCxnSpPr>
            <a:stCxn id="27" idx="1"/>
            <a:endCxn id="30" idx="3"/>
          </p:cNvCxnSpPr>
          <p:nvPr/>
        </p:nvCxnSpPr>
        <p:spPr>
          <a:xfrm flipH="1">
            <a:off x="8767884" y="4206624"/>
            <a:ext cx="1991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7"/>
          <p:cNvCxnSpPr>
            <a:stCxn id="13" idx="2"/>
            <a:endCxn id="30" idx="0"/>
          </p:cNvCxnSpPr>
          <p:nvPr/>
        </p:nvCxnSpPr>
        <p:spPr>
          <a:xfrm>
            <a:off x="8163364" y="2575944"/>
            <a:ext cx="508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8"/>
          <p:cNvCxnSpPr>
            <a:stCxn id="22" idx="0"/>
            <a:endCxn id="30" idx="2"/>
          </p:cNvCxnSpPr>
          <p:nvPr/>
        </p:nvCxnSpPr>
        <p:spPr>
          <a:xfrm flipV="1">
            <a:off x="8153204" y="4465704"/>
            <a:ext cx="1524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29"/>
          <p:cNvSpPr/>
          <p:nvPr/>
        </p:nvSpPr>
        <p:spPr>
          <a:xfrm>
            <a:off x="5516684" y="3947544"/>
            <a:ext cx="11480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joint label fusion</a:t>
            </a:r>
          </a:p>
        </p:txBody>
      </p:sp>
      <p:sp>
        <p:nvSpPr>
          <p:cNvPr id="33" name="圆角矩形 30"/>
          <p:cNvSpPr/>
          <p:nvPr/>
        </p:nvSpPr>
        <p:spPr>
          <a:xfrm>
            <a:off x="313924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MRF</a:t>
            </a:r>
          </a:p>
        </p:txBody>
      </p:sp>
      <p:cxnSp>
        <p:nvCxnSpPr>
          <p:cNvPr id="34" name="直接箭头连接符 31"/>
          <p:cNvCxnSpPr>
            <a:stCxn id="30" idx="1"/>
            <a:endCxn id="34" idx="3"/>
          </p:cNvCxnSpPr>
          <p:nvPr/>
        </p:nvCxnSpPr>
        <p:spPr>
          <a:xfrm flipH="1">
            <a:off x="6664764" y="4206624"/>
            <a:ext cx="90424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2"/>
          <p:cNvCxnSpPr>
            <a:stCxn id="34" idx="1"/>
            <a:endCxn id="35" idx="3"/>
          </p:cNvCxnSpPr>
          <p:nvPr/>
        </p:nvCxnSpPr>
        <p:spPr>
          <a:xfrm flipH="1">
            <a:off x="4338124" y="4206624"/>
            <a:ext cx="11785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44284" y="198666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44284" y="603034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08244" y="3343556"/>
            <a:ext cx="179832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correspondences as prior knowledge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46044" y="3652904"/>
            <a:ext cx="833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transfer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8604" y="3419224"/>
            <a:ext cx="12293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probability distribution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1756" y="4673552"/>
            <a:ext cx="1310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final segmentation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53644" y="1407544"/>
            <a:ext cx="21742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atlases pre-processing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3964" y="5187064"/>
            <a:ext cx="27736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 image pre-processing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5652" y="3002664"/>
            <a:ext cx="2235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voxel-level refinement</a:t>
            </a:r>
          </a:p>
        </p:txBody>
      </p:sp>
      <p:sp>
        <p:nvSpPr>
          <p:cNvPr id="50" name="圆角矩形 47"/>
          <p:cNvSpPr/>
          <p:nvPr/>
        </p:nvSpPr>
        <p:spPr>
          <a:xfrm>
            <a:off x="235652" y="3947544"/>
            <a:ext cx="1615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learning-based error correction</a:t>
            </a:r>
          </a:p>
        </p:txBody>
      </p:sp>
      <p:cxnSp>
        <p:nvCxnSpPr>
          <p:cNvPr id="51" name="直接箭头连接符 48"/>
          <p:cNvCxnSpPr>
            <a:stCxn id="35" idx="1"/>
            <a:endCxn id="52" idx="3"/>
          </p:cNvCxnSpPr>
          <p:nvPr/>
        </p:nvCxnSpPr>
        <p:spPr>
          <a:xfrm flipH="1">
            <a:off x="1851092" y="4206624"/>
            <a:ext cx="128815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49"/>
          <p:cNvCxnSpPr>
            <a:stCxn id="52" idx="2"/>
          </p:cNvCxnSpPr>
          <p:nvPr/>
        </p:nvCxnSpPr>
        <p:spPr>
          <a:xfrm flipH="1">
            <a:off x="1019729" y="4465704"/>
            <a:ext cx="23643" cy="783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0"/>
          <p:cNvCxnSpPr>
            <a:cxnSpLocks/>
            <a:stCxn id="9" idx="2"/>
            <a:endCxn id="52" idx="0"/>
          </p:cNvCxnSpPr>
          <p:nvPr/>
        </p:nvCxnSpPr>
        <p:spPr>
          <a:xfrm rot="5400000">
            <a:off x="1531605" y="1857305"/>
            <a:ext cx="1602006" cy="2578472"/>
          </a:xfrm>
          <a:prstGeom prst="bentConnector3">
            <a:avLst>
              <a:gd name="adj1" fmla="val 87276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28524" y="3378584"/>
            <a:ext cx="16154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training samples</a:t>
            </a:r>
          </a:p>
        </p:txBody>
      </p:sp>
      <p:sp>
        <p:nvSpPr>
          <p:cNvPr id="55" name="椭圆 52"/>
          <p:cNvSpPr/>
          <p:nvPr/>
        </p:nvSpPr>
        <p:spPr>
          <a:xfrm>
            <a:off x="2107860" y="2034609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6" name="椭圆 56"/>
          <p:cNvSpPr/>
          <p:nvPr/>
        </p:nvSpPr>
        <p:spPr>
          <a:xfrm>
            <a:off x="2107860" y="5807018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椭圆 60"/>
          <p:cNvSpPr/>
          <p:nvPr/>
        </p:nvSpPr>
        <p:spPr>
          <a:xfrm>
            <a:off x="479669" y="5249616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14888" y="4400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22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  <p:bldP spid="44" grpId="0" animBg="1"/>
      <p:bldP spid="42" grpId="0" animBg="1"/>
      <p:bldP spid="48" grpId="0" animBg="1"/>
      <p:bldP spid="8" grpId="0" animBg="1"/>
      <p:bldP spid="9" grpId="0" animBg="1"/>
      <p:bldP spid="11" grpId="0" animBg="1"/>
      <p:bldP spid="14" grpId="0" animBg="1"/>
      <p:bldP spid="17" grpId="0" animBg="1"/>
      <p:bldP spid="18" grpId="0" animBg="1"/>
      <p:bldP spid="20" grpId="0" animBg="1"/>
      <p:bldP spid="23" grpId="0" animBg="1"/>
      <p:bldP spid="25" grpId="0" animBg="1"/>
      <p:bldP spid="28" grpId="0" animBg="1"/>
      <p:bldP spid="32" grpId="0" animBg="1"/>
      <p:bldP spid="33" grpId="0" animBg="1"/>
      <p:bldP spid="36" grpId="0"/>
      <p:bldP spid="37" grpId="0"/>
      <p:bldP spid="38" grpId="0"/>
      <p:bldP spid="39" grpId="0"/>
      <p:bldP spid="40" grpId="0"/>
      <p:bldP spid="41" grpId="0"/>
      <p:bldP spid="43" grpId="0"/>
      <p:bldP spid="45" grpId="0"/>
      <p:bldP spid="49" grpId="0"/>
      <p:bldP spid="50" grpId="0" animBg="1"/>
      <p:bldP spid="54" grpId="0"/>
      <p:bldP spid="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1"/>
          <p:cNvSpPr/>
          <p:nvPr/>
        </p:nvSpPr>
        <p:spPr>
          <a:xfrm>
            <a:off x="3952044" y="5207384"/>
            <a:ext cx="4846320" cy="1371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圆角矩形 39"/>
          <p:cNvSpPr/>
          <p:nvPr/>
        </p:nvSpPr>
        <p:spPr>
          <a:xfrm>
            <a:off x="3931724" y="1427864"/>
            <a:ext cx="4886960" cy="13716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圆角矩形 43"/>
          <p:cNvSpPr/>
          <p:nvPr/>
        </p:nvSpPr>
        <p:spPr>
          <a:xfrm>
            <a:off x="9021884" y="1031624"/>
            <a:ext cx="3078480" cy="5730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圆角矩形 45"/>
          <p:cNvSpPr/>
          <p:nvPr/>
        </p:nvSpPr>
        <p:spPr>
          <a:xfrm>
            <a:off x="91636" y="3012824"/>
            <a:ext cx="8848968" cy="1666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69" y="208823"/>
            <a:ext cx="10515600" cy="1325563"/>
          </a:xfrm>
        </p:spPr>
        <p:txBody>
          <a:bodyPr/>
          <a:lstStyle/>
          <a:p>
            <a:r>
              <a:rPr lang="en-US" b="1" dirty="0"/>
              <a:t>Details of the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0684" y="2006984"/>
            <a:ext cx="7823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atlases</a:t>
            </a:r>
          </a:p>
        </p:txBody>
      </p:sp>
      <p:sp>
        <p:nvSpPr>
          <p:cNvPr id="8" name="圆角矩形 5"/>
          <p:cNvSpPr/>
          <p:nvPr/>
        </p:nvSpPr>
        <p:spPr>
          <a:xfrm>
            <a:off x="424668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9" name="圆角矩形 6"/>
          <p:cNvSpPr/>
          <p:nvPr/>
        </p:nvSpPr>
        <p:spPr>
          <a:xfrm>
            <a:off x="5841804" y="205778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0" name="直接箭头连接符 7"/>
          <p:cNvCxnSpPr>
            <a:stCxn id="10" idx="3"/>
            <a:endCxn id="11" idx="1"/>
          </p:cNvCxnSpPr>
          <p:nvPr/>
        </p:nvCxnSpPr>
        <p:spPr>
          <a:xfrm>
            <a:off x="5354124" y="231686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8"/>
          <p:cNvSpPr/>
          <p:nvPr/>
        </p:nvSpPr>
        <p:spPr>
          <a:xfrm>
            <a:off x="760964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12" name="直接箭头连接符 9"/>
          <p:cNvCxnSpPr>
            <a:stCxn id="11" idx="3"/>
            <a:endCxn id="13" idx="1"/>
          </p:cNvCxnSpPr>
          <p:nvPr/>
        </p:nvCxnSpPr>
        <p:spPr>
          <a:xfrm>
            <a:off x="7152444" y="231686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0"/>
          <p:cNvCxnSpPr>
            <a:stCxn id="57" idx="6"/>
            <a:endCxn id="10" idx="1"/>
          </p:cNvCxnSpPr>
          <p:nvPr/>
        </p:nvCxnSpPr>
        <p:spPr>
          <a:xfrm flipV="1">
            <a:off x="3187980" y="2316864"/>
            <a:ext cx="1058704" cy="57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1"/>
          <p:cNvSpPr/>
          <p:nvPr/>
        </p:nvSpPr>
        <p:spPr>
          <a:xfrm>
            <a:off x="9194604" y="205778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15" name="直接箭头连接符 12"/>
          <p:cNvCxnSpPr>
            <a:stCxn id="13" idx="3"/>
            <a:endCxn id="16" idx="1"/>
          </p:cNvCxnSpPr>
          <p:nvPr/>
        </p:nvCxnSpPr>
        <p:spPr>
          <a:xfrm>
            <a:off x="8717084" y="231686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0524" y="5552824"/>
            <a:ext cx="782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target image</a:t>
            </a:r>
          </a:p>
        </p:txBody>
      </p:sp>
      <p:sp>
        <p:nvSpPr>
          <p:cNvPr id="17" name="圆角矩形 14"/>
          <p:cNvSpPr/>
          <p:nvPr/>
        </p:nvSpPr>
        <p:spPr>
          <a:xfrm>
            <a:off x="423652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18" name="圆角矩形 15"/>
          <p:cNvSpPr/>
          <p:nvPr/>
        </p:nvSpPr>
        <p:spPr>
          <a:xfrm>
            <a:off x="5831644" y="583730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9" name="直接箭头连接符 16"/>
          <p:cNvCxnSpPr>
            <a:stCxn id="19" idx="3"/>
            <a:endCxn id="20" idx="1"/>
          </p:cNvCxnSpPr>
          <p:nvPr/>
        </p:nvCxnSpPr>
        <p:spPr>
          <a:xfrm>
            <a:off x="5343964" y="609638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7"/>
          <p:cNvSpPr/>
          <p:nvPr/>
        </p:nvSpPr>
        <p:spPr>
          <a:xfrm>
            <a:off x="759948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21" name="直接箭头连接符 18"/>
          <p:cNvCxnSpPr>
            <a:stCxn id="20" idx="3"/>
            <a:endCxn id="22" idx="1"/>
          </p:cNvCxnSpPr>
          <p:nvPr/>
        </p:nvCxnSpPr>
        <p:spPr>
          <a:xfrm>
            <a:off x="7142284" y="609638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9"/>
          <p:cNvCxnSpPr>
            <a:endCxn id="19" idx="1"/>
          </p:cNvCxnSpPr>
          <p:nvPr/>
        </p:nvCxnSpPr>
        <p:spPr>
          <a:xfrm>
            <a:off x="3187980" y="6095050"/>
            <a:ext cx="1048544" cy="13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0"/>
          <p:cNvSpPr/>
          <p:nvPr/>
        </p:nvSpPr>
        <p:spPr>
          <a:xfrm>
            <a:off x="9184444" y="583730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24" name="直接箭头连接符 21"/>
          <p:cNvCxnSpPr>
            <a:stCxn id="22" idx="3"/>
            <a:endCxn id="25" idx="1"/>
          </p:cNvCxnSpPr>
          <p:nvPr/>
        </p:nvCxnSpPr>
        <p:spPr>
          <a:xfrm>
            <a:off x="8706924" y="609638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2"/>
          <p:cNvSpPr/>
          <p:nvPr/>
        </p:nvSpPr>
        <p:spPr>
          <a:xfrm>
            <a:off x="10759244" y="394754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supervoxel-level MRF</a:t>
            </a:r>
          </a:p>
        </p:txBody>
      </p:sp>
      <p:cxnSp>
        <p:nvCxnSpPr>
          <p:cNvPr id="26" name="形状 23"/>
          <p:cNvCxnSpPr>
            <a:stCxn id="16" idx="3"/>
            <a:endCxn id="27" idx="0"/>
          </p:cNvCxnSpPr>
          <p:nvPr/>
        </p:nvCxnSpPr>
        <p:spPr>
          <a:xfrm>
            <a:off x="10434124" y="2316864"/>
            <a:ext cx="94488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形状 24"/>
          <p:cNvCxnSpPr>
            <a:stCxn id="25" idx="3"/>
            <a:endCxn id="27" idx="2"/>
          </p:cNvCxnSpPr>
          <p:nvPr/>
        </p:nvCxnSpPr>
        <p:spPr>
          <a:xfrm flipV="1">
            <a:off x="10423964" y="4465704"/>
            <a:ext cx="95504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圆角矩形 25"/>
          <p:cNvSpPr/>
          <p:nvPr/>
        </p:nvSpPr>
        <p:spPr>
          <a:xfrm>
            <a:off x="756900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kNN</a:t>
            </a:r>
          </a:p>
        </p:txBody>
      </p:sp>
      <p:cxnSp>
        <p:nvCxnSpPr>
          <p:cNvPr id="29" name="直接箭头连接符 26"/>
          <p:cNvCxnSpPr>
            <a:stCxn id="27" idx="1"/>
            <a:endCxn id="30" idx="3"/>
          </p:cNvCxnSpPr>
          <p:nvPr/>
        </p:nvCxnSpPr>
        <p:spPr>
          <a:xfrm flipH="1">
            <a:off x="8767884" y="4206624"/>
            <a:ext cx="1991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7"/>
          <p:cNvCxnSpPr>
            <a:stCxn id="13" idx="2"/>
            <a:endCxn id="30" idx="0"/>
          </p:cNvCxnSpPr>
          <p:nvPr/>
        </p:nvCxnSpPr>
        <p:spPr>
          <a:xfrm>
            <a:off x="8163364" y="2575944"/>
            <a:ext cx="508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8"/>
          <p:cNvCxnSpPr>
            <a:stCxn id="22" idx="0"/>
            <a:endCxn id="30" idx="2"/>
          </p:cNvCxnSpPr>
          <p:nvPr/>
        </p:nvCxnSpPr>
        <p:spPr>
          <a:xfrm flipV="1">
            <a:off x="8153204" y="4465704"/>
            <a:ext cx="1524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29"/>
          <p:cNvSpPr/>
          <p:nvPr/>
        </p:nvSpPr>
        <p:spPr>
          <a:xfrm>
            <a:off x="5516684" y="3947544"/>
            <a:ext cx="11480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joint label fusion</a:t>
            </a:r>
          </a:p>
        </p:txBody>
      </p:sp>
      <p:sp>
        <p:nvSpPr>
          <p:cNvPr id="33" name="圆角矩形 30"/>
          <p:cNvSpPr/>
          <p:nvPr/>
        </p:nvSpPr>
        <p:spPr>
          <a:xfrm>
            <a:off x="313924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MRF</a:t>
            </a:r>
          </a:p>
        </p:txBody>
      </p:sp>
      <p:cxnSp>
        <p:nvCxnSpPr>
          <p:cNvPr id="34" name="直接箭头连接符 31"/>
          <p:cNvCxnSpPr>
            <a:stCxn id="30" idx="1"/>
            <a:endCxn id="34" idx="3"/>
          </p:cNvCxnSpPr>
          <p:nvPr/>
        </p:nvCxnSpPr>
        <p:spPr>
          <a:xfrm flipH="1">
            <a:off x="6664764" y="4206624"/>
            <a:ext cx="90424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2"/>
          <p:cNvCxnSpPr>
            <a:stCxn id="34" idx="1"/>
            <a:endCxn id="35" idx="3"/>
          </p:cNvCxnSpPr>
          <p:nvPr/>
        </p:nvCxnSpPr>
        <p:spPr>
          <a:xfrm flipH="1">
            <a:off x="4338124" y="4206624"/>
            <a:ext cx="11785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44284" y="198666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44284" y="603034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08244" y="3343556"/>
            <a:ext cx="179832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correspondences as prior knowledge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46044" y="3652904"/>
            <a:ext cx="833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transfer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8604" y="3419224"/>
            <a:ext cx="12293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probability distribution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1756" y="4673552"/>
            <a:ext cx="1310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final segmentation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53644" y="1407544"/>
            <a:ext cx="21742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atlases pre-processing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3964" y="5187064"/>
            <a:ext cx="27736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 image pre-processing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77484" y="1001144"/>
            <a:ext cx="1798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supervoxel-level pre-segmentation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5652" y="3002664"/>
            <a:ext cx="2235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voxel-level refinement</a:t>
            </a:r>
          </a:p>
        </p:txBody>
      </p:sp>
      <p:sp>
        <p:nvSpPr>
          <p:cNvPr id="50" name="圆角矩形 47"/>
          <p:cNvSpPr/>
          <p:nvPr/>
        </p:nvSpPr>
        <p:spPr>
          <a:xfrm>
            <a:off x="235652" y="3947544"/>
            <a:ext cx="1615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learning-based error correction</a:t>
            </a:r>
          </a:p>
        </p:txBody>
      </p:sp>
      <p:cxnSp>
        <p:nvCxnSpPr>
          <p:cNvPr id="51" name="直接箭头连接符 48"/>
          <p:cNvCxnSpPr>
            <a:stCxn id="35" idx="1"/>
            <a:endCxn id="52" idx="3"/>
          </p:cNvCxnSpPr>
          <p:nvPr/>
        </p:nvCxnSpPr>
        <p:spPr>
          <a:xfrm flipH="1">
            <a:off x="1851092" y="4206624"/>
            <a:ext cx="128815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49"/>
          <p:cNvCxnSpPr>
            <a:stCxn id="52" idx="2"/>
          </p:cNvCxnSpPr>
          <p:nvPr/>
        </p:nvCxnSpPr>
        <p:spPr>
          <a:xfrm flipH="1">
            <a:off x="1019729" y="4465704"/>
            <a:ext cx="23643" cy="783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0"/>
          <p:cNvCxnSpPr>
            <a:stCxn id="9" idx="2"/>
            <a:endCxn id="52" idx="0"/>
          </p:cNvCxnSpPr>
          <p:nvPr/>
        </p:nvCxnSpPr>
        <p:spPr>
          <a:xfrm rot="5400000">
            <a:off x="1531605" y="1857305"/>
            <a:ext cx="1602006" cy="2578472"/>
          </a:xfrm>
          <a:prstGeom prst="bentConnector3">
            <a:avLst>
              <a:gd name="adj1" fmla="val 87276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28524" y="3378584"/>
            <a:ext cx="16154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training samples</a:t>
            </a:r>
          </a:p>
        </p:txBody>
      </p:sp>
      <p:sp>
        <p:nvSpPr>
          <p:cNvPr id="55" name="椭圆 52"/>
          <p:cNvSpPr/>
          <p:nvPr/>
        </p:nvSpPr>
        <p:spPr>
          <a:xfrm>
            <a:off x="2107860" y="2034609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6" name="椭圆 56"/>
          <p:cNvSpPr/>
          <p:nvPr/>
        </p:nvSpPr>
        <p:spPr>
          <a:xfrm>
            <a:off x="2107860" y="5807018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椭圆 60"/>
          <p:cNvSpPr/>
          <p:nvPr/>
        </p:nvSpPr>
        <p:spPr>
          <a:xfrm>
            <a:off x="479669" y="5249616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14888" y="4400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0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2" grpId="0" animBg="1"/>
      <p:bldP spid="46" grpId="0" animBg="1"/>
      <p:bldP spid="48" grpId="0" animBg="1"/>
      <p:bldP spid="8" grpId="0" animBg="1"/>
      <p:bldP spid="9" grpId="0" animBg="1"/>
      <p:bldP spid="11" grpId="0" animBg="1"/>
      <p:bldP spid="14" grpId="0" animBg="1"/>
      <p:bldP spid="17" grpId="0" animBg="1"/>
      <p:bldP spid="18" grpId="0" animBg="1"/>
      <p:bldP spid="20" grpId="0" animBg="1"/>
      <p:bldP spid="23" grpId="0" animBg="1"/>
      <p:bldP spid="25" grpId="0" animBg="1"/>
      <p:bldP spid="28" grpId="0" animBg="1"/>
      <p:bldP spid="32" grpId="0" animBg="1"/>
      <p:bldP spid="33" grpId="0" animBg="1"/>
      <p:bldP spid="36" grpId="0"/>
      <p:bldP spid="37" grpId="0"/>
      <p:bldP spid="38" grpId="0"/>
      <p:bldP spid="39" grpId="0"/>
      <p:bldP spid="40" grpId="0"/>
      <p:bldP spid="41" grpId="0"/>
      <p:bldP spid="43" grpId="0"/>
      <p:bldP spid="45" grpId="0"/>
      <p:bldP spid="47" grpId="0"/>
      <p:bldP spid="49" grpId="0"/>
      <p:bldP spid="50" grpId="0" animBg="1"/>
      <p:bldP spid="54" grpId="0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prior work on joint label fusion</a:t>
            </a:r>
          </a:p>
          <a:p>
            <a:pPr lvl="1"/>
            <a:r>
              <a:rPr lang="en-US" dirty="0"/>
              <a:t>Works great when you can do dense deformable registration</a:t>
            </a:r>
          </a:p>
          <a:p>
            <a:r>
              <a:rPr lang="en-US" dirty="0"/>
              <a:t>Can we do label fusion without dense deformable registration?</a:t>
            </a:r>
          </a:p>
          <a:p>
            <a:pPr lvl="1"/>
            <a:r>
              <a:rPr lang="en-US" dirty="0"/>
              <a:t>Supervoxel matching without spatial context</a:t>
            </a:r>
          </a:p>
          <a:p>
            <a:pPr lvl="1"/>
            <a:r>
              <a:rPr lang="en-US" dirty="0"/>
              <a:t>Supervoxel matching with discrete MRF registration (“new” method)</a:t>
            </a:r>
          </a:p>
          <a:p>
            <a:r>
              <a:rPr lang="en-US" dirty="0"/>
              <a:t>Initial results and further thoughts…</a:t>
            </a:r>
          </a:p>
          <a:p>
            <a:endParaRPr lang="en-US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423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1"/>
          <p:cNvSpPr/>
          <p:nvPr/>
        </p:nvSpPr>
        <p:spPr>
          <a:xfrm>
            <a:off x="3952044" y="5207384"/>
            <a:ext cx="484632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圆角矩形 39"/>
          <p:cNvSpPr/>
          <p:nvPr/>
        </p:nvSpPr>
        <p:spPr>
          <a:xfrm>
            <a:off x="3931724" y="1427864"/>
            <a:ext cx="488696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圆角矩形 43"/>
          <p:cNvSpPr/>
          <p:nvPr/>
        </p:nvSpPr>
        <p:spPr>
          <a:xfrm>
            <a:off x="9021884" y="1031624"/>
            <a:ext cx="3078480" cy="57302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圆角矩形 45"/>
          <p:cNvSpPr/>
          <p:nvPr/>
        </p:nvSpPr>
        <p:spPr>
          <a:xfrm>
            <a:off x="91636" y="3012824"/>
            <a:ext cx="8848968" cy="1666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69" y="208823"/>
            <a:ext cx="10515600" cy="1325563"/>
          </a:xfrm>
        </p:spPr>
        <p:txBody>
          <a:bodyPr/>
          <a:lstStyle/>
          <a:p>
            <a:r>
              <a:rPr lang="en-US" b="1" dirty="0"/>
              <a:t>Details of the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0684" y="2006984"/>
            <a:ext cx="7823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atlases</a:t>
            </a:r>
          </a:p>
        </p:txBody>
      </p:sp>
      <p:sp>
        <p:nvSpPr>
          <p:cNvPr id="8" name="圆角矩形 5"/>
          <p:cNvSpPr/>
          <p:nvPr/>
        </p:nvSpPr>
        <p:spPr>
          <a:xfrm>
            <a:off x="424668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9" name="圆角矩形 6"/>
          <p:cNvSpPr/>
          <p:nvPr/>
        </p:nvSpPr>
        <p:spPr>
          <a:xfrm>
            <a:off x="5841804" y="205778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0" name="直接箭头连接符 7"/>
          <p:cNvCxnSpPr>
            <a:stCxn id="10" idx="3"/>
            <a:endCxn id="11" idx="1"/>
          </p:cNvCxnSpPr>
          <p:nvPr/>
        </p:nvCxnSpPr>
        <p:spPr>
          <a:xfrm>
            <a:off x="5354124" y="231686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8"/>
          <p:cNvSpPr/>
          <p:nvPr/>
        </p:nvSpPr>
        <p:spPr>
          <a:xfrm>
            <a:off x="760964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12" name="直接箭头连接符 9"/>
          <p:cNvCxnSpPr>
            <a:stCxn id="11" idx="3"/>
            <a:endCxn id="13" idx="1"/>
          </p:cNvCxnSpPr>
          <p:nvPr/>
        </p:nvCxnSpPr>
        <p:spPr>
          <a:xfrm>
            <a:off x="7152444" y="231686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0"/>
          <p:cNvCxnSpPr>
            <a:stCxn id="57" idx="6"/>
            <a:endCxn id="10" idx="1"/>
          </p:cNvCxnSpPr>
          <p:nvPr/>
        </p:nvCxnSpPr>
        <p:spPr>
          <a:xfrm flipV="1">
            <a:off x="3187980" y="2316864"/>
            <a:ext cx="1058704" cy="57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1"/>
          <p:cNvSpPr/>
          <p:nvPr/>
        </p:nvSpPr>
        <p:spPr>
          <a:xfrm>
            <a:off x="9194604" y="205778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15" name="直接箭头连接符 12"/>
          <p:cNvCxnSpPr>
            <a:stCxn id="13" idx="3"/>
            <a:endCxn id="16" idx="1"/>
          </p:cNvCxnSpPr>
          <p:nvPr/>
        </p:nvCxnSpPr>
        <p:spPr>
          <a:xfrm>
            <a:off x="8717084" y="231686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0524" y="5552824"/>
            <a:ext cx="782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target image</a:t>
            </a:r>
          </a:p>
        </p:txBody>
      </p:sp>
      <p:sp>
        <p:nvSpPr>
          <p:cNvPr id="17" name="圆角矩形 14"/>
          <p:cNvSpPr/>
          <p:nvPr/>
        </p:nvSpPr>
        <p:spPr>
          <a:xfrm>
            <a:off x="423652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18" name="圆角矩形 15"/>
          <p:cNvSpPr/>
          <p:nvPr/>
        </p:nvSpPr>
        <p:spPr>
          <a:xfrm>
            <a:off x="5831644" y="583730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9" name="直接箭头连接符 16"/>
          <p:cNvCxnSpPr>
            <a:stCxn id="19" idx="3"/>
            <a:endCxn id="20" idx="1"/>
          </p:cNvCxnSpPr>
          <p:nvPr/>
        </p:nvCxnSpPr>
        <p:spPr>
          <a:xfrm>
            <a:off x="5343964" y="609638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7"/>
          <p:cNvSpPr/>
          <p:nvPr/>
        </p:nvSpPr>
        <p:spPr>
          <a:xfrm>
            <a:off x="759948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21" name="直接箭头连接符 18"/>
          <p:cNvCxnSpPr>
            <a:stCxn id="20" idx="3"/>
            <a:endCxn id="22" idx="1"/>
          </p:cNvCxnSpPr>
          <p:nvPr/>
        </p:nvCxnSpPr>
        <p:spPr>
          <a:xfrm>
            <a:off x="7142284" y="609638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9"/>
          <p:cNvCxnSpPr>
            <a:endCxn id="19" idx="1"/>
          </p:cNvCxnSpPr>
          <p:nvPr/>
        </p:nvCxnSpPr>
        <p:spPr>
          <a:xfrm>
            <a:off x="3187980" y="6095050"/>
            <a:ext cx="1048544" cy="13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0"/>
          <p:cNvSpPr/>
          <p:nvPr/>
        </p:nvSpPr>
        <p:spPr>
          <a:xfrm>
            <a:off x="9184444" y="583730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24" name="直接箭头连接符 21"/>
          <p:cNvCxnSpPr>
            <a:stCxn id="22" idx="3"/>
            <a:endCxn id="25" idx="1"/>
          </p:cNvCxnSpPr>
          <p:nvPr/>
        </p:nvCxnSpPr>
        <p:spPr>
          <a:xfrm>
            <a:off x="8706924" y="609638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2"/>
          <p:cNvSpPr/>
          <p:nvPr/>
        </p:nvSpPr>
        <p:spPr>
          <a:xfrm>
            <a:off x="10759244" y="394754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supervoxel-level MRF</a:t>
            </a:r>
          </a:p>
        </p:txBody>
      </p:sp>
      <p:cxnSp>
        <p:nvCxnSpPr>
          <p:cNvPr id="26" name="形状 23"/>
          <p:cNvCxnSpPr>
            <a:stCxn id="16" idx="3"/>
            <a:endCxn id="27" idx="0"/>
          </p:cNvCxnSpPr>
          <p:nvPr/>
        </p:nvCxnSpPr>
        <p:spPr>
          <a:xfrm>
            <a:off x="10434124" y="2316864"/>
            <a:ext cx="94488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形状 24"/>
          <p:cNvCxnSpPr>
            <a:stCxn id="25" idx="3"/>
            <a:endCxn id="27" idx="2"/>
          </p:cNvCxnSpPr>
          <p:nvPr/>
        </p:nvCxnSpPr>
        <p:spPr>
          <a:xfrm flipV="1">
            <a:off x="10423964" y="4465704"/>
            <a:ext cx="95504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圆角矩形 25"/>
          <p:cNvSpPr/>
          <p:nvPr/>
        </p:nvSpPr>
        <p:spPr>
          <a:xfrm>
            <a:off x="756900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kNN</a:t>
            </a:r>
          </a:p>
        </p:txBody>
      </p:sp>
      <p:cxnSp>
        <p:nvCxnSpPr>
          <p:cNvPr id="29" name="直接箭头连接符 26"/>
          <p:cNvCxnSpPr>
            <a:stCxn id="27" idx="1"/>
            <a:endCxn id="30" idx="3"/>
          </p:cNvCxnSpPr>
          <p:nvPr/>
        </p:nvCxnSpPr>
        <p:spPr>
          <a:xfrm flipH="1">
            <a:off x="8767884" y="4206624"/>
            <a:ext cx="1991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7"/>
          <p:cNvCxnSpPr>
            <a:stCxn id="13" idx="2"/>
            <a:endCxn id="30" idx="0"/>
          </p:cNvCxnSpPr>
          <p:nvPr/>
        </p:nvCxnSpPr>
        <p:spPr>
          <a:xfrm>
            <a:off x="8163364" y="2575944"/>
            <a:ext cx="508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8"/>
          <p:cNvCxnSpPr>
            <a:stCxn id="22" idx="0"/>
            <a:endCxn id="30" idx="2"/>
          </p:cNvCxnSpPr>
          <p:nvPr/>
        </p:nvCxnSpPr>
        <p:spPr>
          <a:xfrm flipV="1">
            <a:off x="8153204" y="4465704"/>
            <a:ext cx="1524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29"/>
          <p:cNvSpPr/>
          <p:nvPr/>
        </p:nvSpPr>
        <p:spPr>
          <a:xfrm>
            <a:off x="5516684" y="3947544"/>
            <a:ext cx="11480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joint label fusion</a:t>
            </a:r>
          </a:p>
        </p:txBody>
      </p:sp>
      <p:sp>
        <p:nvSpPr>
          <p:cNvPr id="33" name="圆角矩形 30"/>
          <p:cNvSpPr/>
          <p:nvPr/>
        </p:nvSpPr>
        <p:spPr>
          <a:xfrm>
            <a:off x="313924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MRF</a:t>
            </a:r>
          </a:p>
        </p:txBody>
      </p:sp>
      <p:cxnSp>
        <p:nvCxnSpPr>
          <p:cNvPr id="34" name="直接箭头连接符 31"/>
          <p:cNvCxnSpPr>
            <a:stCxn id="30" idx="1"/>
            <a:endCxn id="34" idx="3"/>
          </p:cNvCxnSpPr>
          <p:nvPr/>
        </p:nvCxnSpPr>
        <p:spPr>
          <a:xfrm flipH="1">
            <a:off x="6664764" y="4206624"/>
            <a:ext cx="90424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2"/>
          <p:cNvCxnSpPr>
            <a:stCxn id="34" idx="1"/>
            <a:endCxn id="35" idx="3"/>
          </p:cNvCxnSpPr>
          <p:nvPr/>
        </p:nvCxnSpPr>
        <p:spPr>
          <a:xfrm flipH="1">
            <a:off x="4338124" y="4206624"/>
            <a:ext cx="11785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44284" y="198666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44284" y="603034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08244" y="3343556"/>
            <a:ext cx="179832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correspondences as prior knowledge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46044" y="3652904"/>
            <a:ext cx="833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transfer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8604" y="3419224"/>
            <a:ext cx="12293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probability distribution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1756" y="4673552"/>
            <a:ext cx="1310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final segmentation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53644" y="1407544"/>
            <a:ext cx="21742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atlases pre-processing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3964" y="5187064"/>
            <a:ext cx="27736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 image pre-processing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77484" y="1001144"/>
            <a:ext cx="1798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supervoxel-level pre-segmentation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5652" y="3002664"/>
            <a:ext cx="2235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voxel-level refinement</a:t>
            </a:r>
          </a:p>
        </p:txBody>
      </p:sp>
      <p:sp>
        <p:nvSpPr>
          <p:cNvPr id="50" name="圆角矩形 47"/>
          <p:cNvSpPr/>
          <p:nvPr/>
        </p:nvSpPr>
        <p:spPr>
          <a:xfrm>
            <a:off x="235652" y="3947544"/>
            <a:ext cx="1615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learning-based error correction</a:t>
            </a:r>
          </a:p>
        </p:txBody>
      </p:sp>
      <p:cxnSp>
        <p:nvCxnSpPr>
          <p:cNvPr id="51" name="直接箭头连接符 48"/>
          <p:cNvCxnSpPr>
            <a:stCxn id="35" idx="1"/>
            <a:endCxn id="52" idx="3"/>
          </p:cNvCxnSpPr>
          <p:nvPr/>
        </p:nvCxnSpPr>
        <p:spPr>
          <a:xfrm flipH="1">
            <a:off x="1851092" y="4206624"/>
            <a:ext cx="128815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49"/>
          <p:cNvCxnSpPr>
            <a:stCxn id="52" idx="2"/>
          </p:cNvCxnSpPr>
          <p:nvPr/>
        </p:nvCxnSpPr>
        <p:spPr>
          <a:xfrm flipH="1">
            <a:off x="1019729" y="4465704"/>
            <a:ext cx="23643" cy="783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0"/>
          <p:cNvCxnSpPr>
            <a:stCxn id="9" idx="2"/>
            <a:endCxn id="52" idx="0"/>
          </p:cNvCxnSpPr>
          <p:nvPr/>
        </p:nvCxnSpPr>
        <p:spPr>
          <a:xfrm rot="5400000">
            <a:off x="1531605" y="1857305"/>
            <a:ext cx="1602006" cy="2578472"/>
          </a:xfrm>
          <a:prstGeom prst="bentConnector3">
            <a:avLst>
              <a:gd name="adj1" fmla="val 87276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28524" y="3378584"/>
            <a:ext cx="16154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training samples</a:t>
            </a:r>
          </a:p>
        </p:txBody>
      </p:sp>
      <p:sp>
        <p:nvSpPr>
          <p:cNvPr id="55" name="椭圆 52"/>
          <p:cNvSpPr/>
          <p:nvPr/>
        </p:nvSpPr>
        <p:spPr>
          <a:xfrm>
            <a:off x="2107860" y="2034609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6" name="椭圆 56"/>
          <p:cNvSpPr/>
          <p:nvPr/>
        </p:nvSpPr>
        <p:spPr>
          <a:xfrm>
            <a:off x="2107860" y="5807018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椭圆 60"/>
          <p:cNvSpPr/>
          <p:nvPr/>
        </p:nvSpPr>
        <p:spPr>
          <a:xfrm>
            <a:off x="479669" y="5249616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14888" y="4400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4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2" grpId="0" animBg="1"/>
      <p:bldP spid="46" grpId="0" animBg="1"/>
      <p:bldP spid="48" grpId="0" animBg="1"/>
      <p:bldP spid="8" grpId="0" animBg="1"/>
      <p:bldP spid="9" grpId="0" animBg="1"/>
      <p:bldP spid="11" grpId="0" animBg="1"/>
      <p:bldP spid="14" grpId="0" animBg="1"/>
      <p:bldP spid="17" grpId="0" animBg="1"/>
      <p:bldP spid="18" grpId="0" animBg="1"/>
      <p:bldP spid="20" grpId="0" animBg="1"/>
      <p:bldP spid="23" grpId="0" animBg="1"/>
      <p:bldP spid="25" grpId="0" animBg="1"/>
      <p:bldP spid="28" grpId="0" animBg="1"/>
      <p:bldP spid="32" grpId="0" animBg="1"/>
      <p:bldP spid="33" grpId="0" animBg="1"/>
      <p:bldP spid="36" grpId="0"/>
      <p:bldP spid="37" grpId="0"/>
      <p:bldP spid="38" grpId="0"/>
      <p:bldP spid="39" grpId="0"/>
      <p:bldP spid="40" grpId="0"/>
      <p:bldP spid="41" grpId="0"/>
      <p:bldP spid="43" grpId="0"/>
      <p:bldP spid="45" grpId="0"/>
      <p:bldP spid="47" grpId="0"/>
      <p:bldP spid="49" grpId="0"/>
      <p:bldP spid="50" grpId="0" animBg="1"/>
      <p:bldP spid="54" grpId="0"/>
      <p:bldP spid="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Supervoxel correspondence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 related work:</a:t>
            </a:r>
          </a:p>
          <a:p>
            <a:pPr lvl="1"/>
            <a:r>
              <a:rPr lang="en-US" dirty="0" err="1"/>
              <a:t>Kanavati</a:t>
            </a:r>
            <a:r>
              <a:rPr lang="en-US" dirty="0"/>
              <a:t> et al., MLMI 2015</a:t>
            </a:r>
          </a:p>
          <a:p>
            <a:pPr lvl="2"/>
            <a:r>
              <a:rPr lang="en-US" dirty="0"/>
              <a:t>Finds correspondences between supervoxels in two images using random forests</a:t>
            </a:r>
          </a:p>
          <a:p>
            <a:pPr lvl="2"/>
            <a:r>
              <a:rPr lang="en-US" dirty="0"/>
              <a:t>Can serve to initialize dense registration or for multi-atlas segmentation</a:t>
            </a:r>
          </a:p>
          <a:p>
            <a:pPr lvl="2"/>
            <a:r>
              <a:rPr lang="en-US" dirty="0"/>
              <a:t>No spatial prior on the correspondence field</a:t>
            </a:r>
          </a:p>
          <a:p>
            <a:pPr lvl="1"/>
            <a:r>
              <a:rPr lang="en-US" dirty="0"/>
              <a:t>Heinrich et al., </a:t>
            </a:r>
            <a:r>
              <a:rPr lang="en-US" dirty="0" err="1"/>
              <a:t>MedIA</a:t>
            </a:r>
            <a:r>
              <a:rPr lang="en-US" dirty="0"/>
              <a:t> 2016</a:t>
            </a:r>
          </a:p>
          <a:p>
            <a:pPr lvl="2"/>
            <a:r>
              <a:rPr lang="en-US" dirty="0"/>
              <a:t>Multiple supervoxel graphs</a:t>
            </a:r>
          </a:p>
          <a:p>
            <a:pPr lvl="2"/>
            <a:r>
              <a:rPr lang="en-US" dirty="0"/>
              <a:t>Discrete MRF-based supervoxel registration</a:t>
            </a:r>
          </a:p>
          <a:p>
            <a:pPr lvl="2"/>
            <a:r>
              <a:rPr lang="en-US" dirty="0"/>
              <a:t>Unifies registration and label fusion</a:t>
            </a:r>
          </a:p>
        </p:txBody>
      </p:sp>
    </p:spTree>
    <p:extLst>
      <p:ext uri="{BB962C8B-B14F-4D97-AF65-F5344CB8AC3E}">
        <p14:creationId xmlns:p14="http://schemas.microsoft.com/office/powerpoint/2010/main" val="30728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Discrete MRF-based supervoxel matching</a:t>
            </a:r>
          </a:p>
        </p:txBody>
      </p:sp>
      <p:grpSp>
        <p:nvGrpSpPr>
          <p:cNvPr id="36" name="组合 62"/>
          <p:cNvGrpSpPr/>
          <p:nvPr/>
        </p:nvGrpSpPr>
        <p:grpSpPr>
          <a:xfrm>
            <a:off x="31635" y="2721944"/>
            <a:ext cx="1251357" cy="1159782"/>
            <a:chOff x="6804248" y="864100"/>
            <a:chExt cx="2153841" cy="1996221"/>
          </a:xfrm>
        </p:grpSpPr>
        <p:graphicFrame>
          <p:nvGraphicFramePr>
            <p:cNvPr id="37" name="Object 10"/>
            <p:cNvGraphicFramePr>
              <a:graphicFrameLocks noChangeAspect="1"/>
            </p:cNvGraphicFramePr>
            <p:nvPr/>
          </p:nvGraphicFramePr>
          <p:xfrm>
            <a:off x="6804248" y="1737110"/>
            <a:ext cx="2153841" cy="2309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" name="Equation" r:id="rId3" imgW="2145960" imgH="228600" progId="Equation.DSMT4">
                    <p:embed/>
                  </p:oleObj>
                </mc:Choice>
                <mc:Fallback>
                  <p:oleObj name="Equation" r:id="rId3" imgW="21459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04248" y="1737110"/>
                          <a:ext cx="2153841" cy="2309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8" name="组合 129"/>
            <p:cNvGrpSpPr/>
            <p:nvPr/>
          </p:nvGrpSpPr>
          <p:grpSpPr>
            <a:xfrm>
              <a:off x="7022215" y="864100"/>
              <a:ext cx="1825846" cy="1996221"/>
              <a:chOff x="507845" y="3417511"/>
              <a:chExt cx="2434461" cy="2661632"/>
            </a:xfrm>
          </p:grpSpPr>
          <p:cxnSp>
            <p:nvCxnSpPr>
              <p:cNvPr id="41" name="直接箭头连接符 108"/>
              <p:cNvCxnSpPr/>
              <p:nvPr/>
            </p:nvCxnSpPr>
            <p:spPr>
              <a:xfrm flipV="1">
                <a:off x="1835696" y="3645024"/>
                <a:ext cx="0" cy="1096282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箭头连接符 110"/>
              <p:cNvCxnSpPr/>
              <p:nvPr/>
            </p:nvCxnSpPr>
            <p:spPr>
              <a:xfrm flipV="1">
                <a:off x="1835696" y="4149080"/>
                <a:ext cx="0" cy="54864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111"/>
              <p:cNvCxnSpPr/>
              <p:nvPr/>
            </p:nvCxnSpPr>
            <p:spPr>
              <a:xfrm flipV="1">
                <a:off x="1845026" y="3669025"/>
                <a:ext cx="1097280" cy="109728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114"/>
              <p:cNvCxnSpPr/>
              <p:nvPr/>
            </p:nvCxnSpPr>
            <p:spPr>
              <a:xfrm rot="5400000" flipV="1">
                <a:off x="2375690" y="4202356"/>
                <a:ext cx="0" cy="1096282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箭头连接符 115"/>
              <p:cNvCxnSpPr/>
              <p:nvPr/>
            </p:nvCxnSpPr>
            <p:spPr>
              <a:xfrm rot="8100000" flipV="1">
                <a:off x="2386925" y="4530759"/>
                <a:ext cx="0" cy="154838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箭头连接符 116"/>
              <p:cNvCxnSpPr/>
              <p:nvPr/>
            </p:nvCxnSpPr>
            <p:spPr>
              <a:xfrm rot="10800000" flipV="1">
                <a:off x="1835697" y="4725143"/>
                <a:ext cx="0" cy="1096283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117"/>
              <p:cNvCxnSpPr/>
              <p:nvPr/>
            </p:nvCxnSpPr>
            <p:spPr>
              <a:xfrm rot="13500000" flipV="1">
                <a:off x="1282037" y="4520841"/>
                <a:ext cx="0" cy="154838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箭头连接符 118"/>
              <p:cNvCxnSpPr/>
              <p:nvPr/>
            </p:nvCxnSpPr>
            <p:spPr>
              <a:xfrm rot="16200000" flipV="1">
                <a:off x="1285055" y="4204996"/>
                <a:ext cx="0" cy="1096282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箭头连接符 119"/>
              <p:cNvCxnSpPr/>
              <p:nvPr/>
            </p:nvCxnSpPr>
            <p:spPr>
              <a:xfrm rot="18900000" flipV="1">
                <a:off x="1290958" y="3417511"/>
                <a:ext cx="0" cy="1548384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120"/>
              <p:cNvCxnSpPr/>
              <p:nvPr/>
            </p:nvCxnSpPr>
            <p:spPr>
              <a:xfrm rot="2700000" flipV="1">
                <a:off x="2140673" y="4084008"/>
                <a:ext cx="0" cy="780288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箭头连接符 122"/>
              <p:cNvCxnSpPr/>
              <p:nvPr/>
            </p:nvCxnSpPr>
            <p:spPr>
              <a:xfrm rot="5400000" flipV="1">
                <a:off x="2116753" y="4478817"/>
                <a:ext cx="0" cy="54864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箭头连接符 123"/>
              <p:cNvCxnSpPr/>
              <p:nvPr/>
            </p:nvCxnSpPr>
            <p:spPr>
              <a:xfrm rot="8100000" flipV="1">
                <a:off x="2112270" y="4640940"/>
                <a:ext cx="0" cy="780288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124"/>
              <p:cNvCxnSpPr/>
              <p:nvPr/>
            </p:nvCxnSpPr>
            <p:spPr>
              <a:xfrm rot="10800000" flipV="1">
                <a:off x="1835696" y="4754679"/>
                <a:ext cx="0" cy="54864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箭头连接符 125"/>
              <p:cNvCxnSpPr/>
              <p:nvPr/>
            </p:nvCxnSpPr>
            <p:spPr>
              <a:xfrm rot="13500000" flipV="1">
                <a:off x="1561656" y="4627472"/>
                <a:ext cx="0" cy="780288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箭头连接符 126"/>
              <p:cNvCxnSpPr/>
              <p:nvPr/>
            </p:nvCxnSpPr>
            <p:spPr>
              <a:xfrm rot="16200000" flipV="1">
                <a:off x="1570178" y="4476177"/>
                <a:ext cx="0" cy="548640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127"/>
              <p:cNvCxnSpPr/>
              <p:nvPr/>
            </p:nvCxnSpPr>
            <p:spPr>
              <a:xfrm rot="18900000" flipV="1">
                <a:off x="1571214" y="4079766"/>
                <a:ext cx="0" cy="780288"/>
              </a:xfrm>
              <a:prstGeom prst="straightConnector1">
                <a:avLst/>
              </a:prstGeom>
              <a:ln w="28575">
                <a:solidFill>
                  <a:schemeClr val="accent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椭圆 128"/>
              <p:cNvSpPr/>
              <p:nvPr/>
            </p:nvSpPr>
            <p:spPr>
              <a:xfrm>
                <a:off x="1763688" y="4671798"/>
                <a:ext cx="144016" cy="14401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39" name="Object 11"/>
            <p:cNvGraphicFramePr>
              <a:graphicFrameLocks noChangeAspect="1"/>
            </p:cNvGraphicFramePr>
            <p:nvPr/>
          </p:nvGraphicFramePr>
          <p:xfrm>
            <a:off x="8072431" y="980728"/>
            <a:ext cx="216694" cy="2035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3" name="Equation" r:id="rId5" imgW="215640" imgH="203040" progId="Equation.DSMT4">
                    <p:embed/>
                  </p:oleObj>
                </mc:Choice>
                <mc:Fallback>
                  <p:oleObj name="Equation" r:id="rId5" imgW="2156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72431" y="980728"/>
                          <a:ext cx="216694" cy="2035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13"/>
            <p:cNvGraphicFramePr>
              <a:graphicFrameLocks noChangeAspect="1"/>
            </p:cNvGraphicFramePr>
            <p:nvPr/>
          </p:nvGraphicFramePr>
          <p:xfrm>
            <a:off x="8375848" y="1484784"/>
            <a:ext cx="228600" cy="216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4" name="Equation" r:id="rId7" imgW="228600" imgH="215640" progId="Equation.DSMT4">
                    <p:embed/>
                  </p:oleObj>
                </mc:Choice>
                <mc:Fallback>
                  <p:oleObj name="Equation" r:id="rId7" imgW="2286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75848" y="1484784"/>
                          <a:ext cx="228600" cy="216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1" name="Group 60"/>
          <p:cNvGrpSpPr/>
          <p:nvPr/>
        </p:nvGrpSpPr>
        <p:grpSpPr>
          <a:xfrm>
            <a:off x="121696" y="4248932"/>
            <a:ext cx="6522133" cy="2464869"/>
            <a:chOff x="944717" y="4196104"/>
            <a:chExt cx="6522133" cy="2464869"/>
          </a:xfrm>
        </p:grpSpPr>
        <p:sp>
          <p:nvSpPr>
            <p:cNvPr id="5" name="任意多边形 9"/>
            <p:cNvSpPr/>
            <p:nvPr/>
          </p:nvSpPr>
          <p:spPr>
            <a:xfrm>
              <a:off x="2432802" y="5570751"/>
              <a:ext cx="765220" cy="692510"/>
            </a:xfrm>
            <a:custGeom>
              <a:avLst/>
              <a:gdLst>
                <a:gd name="connsiteX0" fmla="*/ 18661 w 1588569"/>
                <a:gd name="connsiteY0" fmla="*/ 233265 h 1455575"/>
                <a:gd name="connsiteX1" fmla="*/ 18661 w 1588569"/>
                <a:gd name="connsiteY1" fmla="*/ 233265 h 1455575"/>
                <a:gd name="connsiteX2" fmla="*/ 83975 w 1588569"/>
                <a:gd name="connsiteY2" fmla="*/ 167951 h 1455575"/>
                <a:gd name="connsiteX3" fmla="*/ 111967 w 1588569"/>
                <a:gd name="connsiteY3" fmla="*/ 149290 h 1455575"/>
                <a:gd name="connsiteX4" fmla="*/ 130628 w 1588569"/>
                <a:gd name="connsiteY4" fmla="*/ 130628 h 1455575"/>
                <a:gd name="connsiteX5" fmla="*/ 186612 w 1588569"/>
                <a:gd name="connsiteY5" fmla="*/ 102637 h 1455575"/>
                <a:gd name="connsiteX6" fmla="*/ 261257 w 1588569"/>
                <a:gd name="connsiteY6" fmla="*/ 55984 h 1455575"/>
                <a:gd name="connsiteX7" fmla="*/ 317240 w 1588569"/>
                <a:gd name="connsiteY7" fmla="*/ 37322 h 1455575"/>
                <a:gd name="connsiteX8" fmla="*/ 363894 w 1588569"/>
                <a:gd name="connsiteY8" fmla="*/ 18661 h 1455575"/>
                <a:gd name="connsiteX9" fmla="*/ 438538 w 1588569"/>
                <a:gd name="connsiteY9" fmla="*/ 9331 h 1455575"/>
                <a:gd name="connsiteX10" fmla="*/ 466530 w 1588569"/>
                <a:gd name="connsiteY10" fmla="*/ 0 h 1455575"/>
                <a:gd name="connsiteX11" fmla="*/ 821094 w 1588569"/>
                <a:gd name="connsiteY11" fmla="*/ 18661 h 1455575"/>
                <a:gd name="connsiteX12" fmla="*/ 914400 w 1588569"/>
                <a:gd name="connsiteY12" fmla="*/ 65314 h 1455575"/>
                <a:gd name="connsiteX13" fmla="*/ 942391 w 1588569"/>
                <a:gd name="connsiteY13" fmla="*/ 83975 h 1455575"/>
                <a:gd name="connsiteX14" fmla="*/ 1035698 w 1588569"/>
                <a:gd name="connsiteY14" fmla="*/ 121298 h 1455575"/>
                <a:gd name="connsiteX15" fmla="*/ 1091681 w 1588569"/>
                <a:gd name="connsiteY15" fmla="*/ 167951 h 1455575"/>
                <a:gd name="connsiteX16" fmla="*/ 1119673 w 1588569"/>
                <a:gd name="connsiteY16" fmla="*/ 186612 h 1455575"/>
                <a:gd name="connsiteX17" fmla="*/ 1156996 w 1588569"/>
                <a:gd name="connsiteY17" fmla="*/ 223935 h 1455575"/>
                <a:gd name="connsiteX18" fmla="*/ 1315616 w 1588569"/>
                <a:gd name="connsiteY18" fmla="*/ 345233 h 1455575"/>
                <a:gd name="connsiteX19" fmla="*/ 1399591 w 1588569"/>
                <a:gd name="connsiteY19" fmla="*/ 438539 h 1455575"/>
                <a:gd name="connsiteX20" fmla="*/ 1455575 w 1588569"/>
                <a:gd name="connsiteY20" fmla="*/ 494522 h 1455575"/>
                <a:gd name="connsiteX21" fmla="*/ 1502228 w 1588569"/>
                <a:gd name="connsiteY21" fmla="*/ 550506 h 1455575"/>
                <a:gd name="connsiteX22" fmla="*/ 1511559 w 1588569"/>
                <a:gd name="connsiteY22" fmla="*/ 578498 h 1455575"/>
                <a:gd name="connsiteX23" fmla="*/ 1539551 w 1588569"/>
                <a:gd name="connsiteY23" fmla="*/ 615820 h 1455575"/>
                <a:gd name="connsiteX24" fmla="*/ 1558212 w 1588569"/>
                <a:gd name="connsiteY24" fmla="*/ 643812 h 1455575"/>
                <a:gd name="connsiteX25" fmla="*/ 1567543 w 1588569"/>
                <a:gd name="connsiteY25" fmla="*/ 681135 h 1455575"/>
                <a:gd name="connsiteX26" fmla="*/ 1586204 w 1588569"/>
                <a:gd name="connsiteY26" fmla="*/ 737118 h 1455575"/>
                <a:gd name="connsiteX27" fmla="*/ 1576873 w 1588569"/>
                <a:gd name="connsiteY27" fmla="*/ 914400 h 1455575"/>
                <a:gd name="connsiteX28" fmla="*/ 1548881 w 1588569"/>
                <a:gd name="connsiteY28" fmla="*/ 1007706 h 1455575"/>
                <a:gd name="connsiteX29" fmla="*/ 1520889 w 1588569"/>
                <a:gd name="connsiteY29" fmla="*/ 1035698 h 1455575"/>
                <a:gd name="connsiteX30" fmla="*/ 1427583 w 1588569"/>
                <a:gd name="connsiteY30" fmla="*/ 1166326 h 1455575"/>
                <a:gd name="connsiteX31" fmla="*/ 1390261 w 1588569"/>
                <a:gd name="connsiteY31" fmla="*/ 1194318 h 1455575"/>
                <a:gd name="connsiteX32" fmla="*/ 1334277 w 1588569"/>
                <a:gd name="connsiteY32" fmla="*/ 1250302 h 1455575"/>
                <a:gd name="connsiteX33" fmla="*/ 1278294 w 1588569"/>
                <a:gd name="connsiteY33" fmla="*/ 1268963 h 1455575"/>
                <a:gd name="connsiteX34" fmla="*/ 1250302 w 1588569"/>
                <a:gd name="connsiteY34" fmla="*/ 1287624 h 1455575"/>
                <a:gd name="connsiteX35" fmla="*/ 1166326 w 1588569"/>
                <a:gd name="connsiteY35" fmla="*/ 1306286 h 1455575"/>
                <a:gd name="connsiteX36" fmla="*/ 1101012 w 1588569"/>
                <a:gd name="connsiteY36" fmla="*/ 1334277 h 1455575"/>
                <a:gd name="connsiteX37" fmla="*/ 1017036 w 1588569"/>
                <a:gd name="connsiteY37" fmla="*/ 1362269 h 1455575"/>
                <a:gd name="connsiteX38" fmla="*/ 989045 w 1588569"/>
                <a:gd name="connsiteY38" fmla="*/ 1371600 h 1455575"/>
                <a:gd name="connsiteX39" fmla="*/ 933061 w 1588569"/>
                <a:gd name="connsiteY39" fmla="*/ 1380931 h 1455575"/>
                <a:gd name="connsiteX40" fmla="*/ 905069 w 1588569"/>
                <a:gd name="connsiteY40" fmla="*/ 1390261 h 1455575"/>
                <a:gd name="connsiteX41" fmla="*/ 867747 w 1588569"/>
                <a:gd name="connsiteY41" fmla="*/ 1399592 h 1455575"/>
                <a:gd name="connsiteX42" fmla="*/ 839755 w 1588569"/>
                <a:gd name="connsiteY42" fmla="*/ 1408922 h 1455575"/>
                <a:gd name="connsiteX43" fmla="*/ 802432 w 1588569"/>
                <a:gd name="connsiteY43" fmla="*/ 1418253 h 1455575"/>
                <a:gd name="connsiteX44" fmla="*/ 746449 w 1588569"/>
                <a:gd name="connsiteY44" fmla="*/ 1436914 h 1455575"/>
                <a:gd name="connsiteX45" fmla="*/ 559836 w 1588569"/>
                <a:gd name="connsiteY45" fmla="*/ 1455575 h 1455575"/>
                <a:gd name="connsiteX46" fmla="*/ 373224 w 1588569"/>
                <a:gd name="connsiteY46" fmla="*/ 1446245 h 1455575"/>
                <a:gd name="connsiteX47" fmla="*/ 326571 w 1588569"/>
                <a:gd name="connsiteY47" fmla="*/ 1427584 h 1455575"/>
                <a:gd name="connsiteX48" fmla="*/ 223934 w 1588569"/>
                <a:gd name="connsiteY48" fmla="*/ 1343608 h 1455575"/>
                <a:gd name="connsiteX49" fmla="*/ 205273 w 1588569"/>
                <a:gd name="connsiteY49" fmla="*/ 1315616 h 1455575"/>
                <a:gd name="connsiteX50" fmla="*/ 186612 w 1588569"/>
                <a:gd name="connsiteY50" fmla="*/ 1250302 h 1455575"/>
                <a:gd name="connsiteX51" fmla="*/ 167951 w 1588569"/>
                <a:gd name="connsiteY51" fmla="*/ 1222310 h 1455575"/>
                <a:gd name="connsiteX52" fmla="*/ 121298 w 1588569"/>
                <a:gd name="connsiteY52" fmla="*/ 1082351 h 1455575"/>
                <a:gd name="connsiteX53" fmla="*/ 111967 w 1588569"/>
                <a:gd name="connsiteY53" fmla="*/ 1045028 h 1455575"/>
                <a:gd name="connsiteX54" fmla="*/ 74645 w 1588569"/>
                <a:gd name="connsiteY54" fmla="*/ 989045 h 1455575"/>
                <a:gd name="connsiteX55" fmla="*/ 46653 w 1588569"/>
                <a:gd name="connsiteY55" fmla="*/ 849086 h 1455575"/>
                <a:gd name="connsiteX56" fmla="*/ 27991 w 1588569"/>
                <a:gd name="connsiteY56" fmla="*/ 783771 h 1455575"/>
                <a:gd name="connsiteX57" fmla="*/ 18661 w 1588569"/>
                <a:gd name="connsiteY57" fmla="*/ 755779 h 1455575"/>
                <a:gd name="connsiteX58" fmla="*/ 9330 w 1588569"/>
                <a:gd name="connsiteY58" fmla="*/ 699796 h 1455575"/>
                <a:gd name="connsiteX59" fmla="*/ 0 w 1588569"/>
                <a:gd name="connsiteY59" fmla="*/ 653143 h 1455575"/>
                <a:gd name="connsiteX60" fmla="*/ 9330 w 1588569"/>
                <a:gd name="connsiteY60" fmla="*/ 270588 h 1455575"/>
                <a:gd name="connsiteX61" fmla="*/ 18661 w 1588569"/>
                <a:gd name="connsiteY61" fmla="*/ 233265 h 14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588569" h="1455575">
                  <a:moveTo>
                    <a:pt x="18661" y="233265"/>
                  </a:moveTo>
                  <a:lnTo>
                    <a:pt x="18661" y="233265"/>
                  </a:lnTo>
                  <a:cubicBezTo>
                    <a:pt x="40432" y="211494"/>
                    <a:pt x="61089" y="188548"/>
                    <a:pt x="83975" y="167951"/>
                  </a:cubicBezTo>
                  <a:cubicBezTo>
                    <a:pt x="92310" y="160449"/>
                    <a:pt x="103210" y="156295"/>
                    <a:pt x="111967" y="149290"/>
                  </a:cubicBezTo>
                  <a:cubicBezTo>
                    <a:pt x="118836" y="143794"/>
                    <a:pt x="123759" y="136124"/>
                    <a:pt x="130628" y="130628"/>
                  </a:cubicBezTo>
                  <a:cubicBezTo>
                    <a:pt x="156467" y="109957"/>
                    <a:pt x="157047" y="112491"/>
                    <a:pt x="186612" y="102637"/>
                  </a:cubicBezTo>
                  <a:cubicBezTo>
                    <a:pt x="205840" y="89818"/>
                    <a:pt x="243563" y="64027"/>
                    <a:pt x="261257" y="55984"/>
                  </a:cubicBezTo>
                  <a:cubicBezTo>
                    <a:pt x="279164" y="47844"/>
                    <a:pt x="298976" y="44627"/>
                    <a:pt x="317240" y="37322"/>
                  </a:cubicBezTo>
                  <a:cubicBezTo>
                    <a:pt x="332791" y="31102"/>
                    <a:pt x="347574" y="22427"/>
                    <a:pt x="363894" y="18661"/>
                  </a:cubicBezTo>
                  <a:cubicBezTo>
                    <a:pt x="388327" y="13023"/>
                    <a:pt x="413657" y="12441"/>
                    <a:pt x="438538" y="9331"/>
                  </a:cubicBezTo>
                  <a:cubicBezTo>
                    <a:pt x="447869" y="6221"/>
                    <a:pt x="456695" y="0"/>
                    <a:pt x="466530" y="0"/>
                  </a:cubicBezTo>
                  <a:cubicBezTo>
                    <a:pt x="690174" y="0"/>
                    <a:pt x="675658" y="483"/>
                    <a:pt x="821094" y="18661"/>
                  </a:cubicBezTo>
                  <a:cubicBezTo>
                    <a:pt x="950857" y="96519"/>
                    <a:pt x="787417" y="1823"/>
                    <a:pt x="914400" y="65314"/>
                  </a:cubicBezTo>
                  <a:cubicBezTo>
                    <a:pt x="924430" y="70329"/>
                    <a:pt x="932144" y="79421"/>
                    <a:pt x="942391" y="83975"/>
                  </a:cubicBezTo>
                  <a:cubicBezTo>
                    <a:pt x="980862" y="101074"/>
                    <a:pt x="1002495" y="98056"/>
                    <a:pt x="1035698" y="121298"/>
                  </a:cubicBezTo>
                  <a:cubicBezTo>
                    <a:pt x="1055598" y="135228"/>
                    <a:pt x="1072507" y="153038"/>
                    <a:pt x="1091681" y="167951"/>
                  </a:cubicBezTo>
                  <a:cubicBezTo>
                    <a:pt x="1100533" y="174836"/>
                    <a:pt x="1111159" y="179314"/>
                    <a:pt x="1119673" y="186612"/>
                  </a:cubicBezTo>
                  <a:cubicBezTo>
                    <a:pt x="1133032" y="198062"/>
                    <a:pt x="1143257" y="212944"/>
                    <a:pt x="1156996" y="223935"/>
                  </a:cubicBezTo>
                  <a:cubicBezTo>
                    <a:pt x="1265497" y="310736"/>
                    <a:pt x="1235047" y="272721"/>
                    <a:pt x="1315616" y="345233"/>
                  </a:cubicBezTo>
                  <a:cubicBezTo>
                    <a:pt x="1365542" y="390167"/>
                    <a:pt x="1347988" y="382245"/>
                    <a:pt x="1399591" y="438539"/>
                  </a:cubicBezTo>
                  <a:cubicBezTo>
                    <a:pt x="1417424" y="457993"/>
                    <a:pt x="1440936" y="472563"/>
                    <a:pt x="1455575" y="494522"/>
                  </a:cubicBezTo>
                  <a:cubicBezTo>
                    <a:pt x="1481555" y="533493"/>
                    <a:pt x="1466307" y="514585"/>
                    <a:pt x="1502228" y="550506"/>
                  </a:cubicBezTo>
                  <a:cubicBezTo>
                    <a:pt x="1505338" y="559837"/>
                    <a:pt x="1506679" y="569959"/>
                    <a:pt x="1511559" y="578498"/>
                  </a:cubicBezTo>
                  <a:cubicBezTo>
                    <a:pt x="1519275" y="592000"/>
                    <a:pt x="1530512" y="603166"/>
                    <a:pt x="1539551" y="615820"/>
                  </a:cubicBezTo>
                  <a:cubicBezTo>
                    <a:pt x="1546069" y="624945"/>
                    <a:pt x="1551992" y="634481"/>
                    <a:pt x="1558212" y="643812"/>
                  </a:cubicBezTo>
                  <a:cubicBezTo>
                    <a:pt x="1561322" y="656253"/>
                    <a:pt x="1563858" y="668852"/>
                    <a:pt x="1567543" y="681135"/>
                  </a:cubicBezTo>
                  <a:cubicBezTo>
                    <a:pt x="1573195" y="699976"/>
                    <a:pt x="1585418" y="717463"/>
                    <a:pt x="1586204" y="737118"/>
                  </a:cubicBezTo>
                  <a:cubicBezTo>
                    <a:pt x="1588569" y="796247"/>
                    <a:pt x="1581999" y="855447"/>
                    <a:pt x="1576873" y="914400"/>
                  </a:cubicBezTo>
                  <a:cubicBezTo>
                    <a:pt x="1575507" y="930114"/>
                    <a:pt x="1552064" y="1001976"/>
                    <a:pt x="1548881" y="1007706"/>
                  </a:cubicBezTo>
                  <a:cubicBezTo>
                    <a:pt x="1542473" y="1019241"/>
                    <a:pt x="1528806" y="1025142"/>
                    <a:pt x="1520889" y="1035698"/>
                  </a:cubicBezTo>
                  <a:cubicBezTo>
                    <a:pt x="1484133" y="1084706"/>
                    <a:pt x="1485495" y="1122891"/>
                    <a:pt x="1427583" y="1166326"/>
                  </a:cubicBezTo>
                  <a:cubicBezTo>
                    <a:pt x="1415142" y="1175657"/>
                    <a:pt x="1401257" y="1183322"/>
                    <a:pt x="1390261" y="1194318"/>
                  </a:cubicBezTo>
                  <a:cubicBezTo>
                    <a:pt x="1352378" y="1232202"/>
                    <a:pt x="1395266" y="1219808"/>
                    <a:pt x="1334277" y="1250302"/>
                  </a:cubicBezTo>
                  <a:cubicBezTo>
                    <a:pt x="1316683" y="1259099"/>
                    <a:pt x="1296269" y="1260974"/>
                    <a:pt x="1278294" y="1268963"/>
                  </a:cubicBezTo>
                  <a:cubicBezTo>
                    <a:pt x="1268047" y="1273517"/>
                    <a:pt x="1260941" y="1284078"/>
                    <a:pt x="1250302" y="1287624"/>
                  </a:cubicBezTo>
                  <a:cubicBezTo>
                    <a:pt x="1223099" y="1296692"/>
                    <a:pt x="1193696" y="1297733"/>
                    <a:pt x="1166326" y="1306286"/>
                  </a:cubicBezTo>
                  <a:cubicBezTo>
                    <a:pt x="1143718" y="1313351"/>
                    <a:pt x="1123120" y="1325774"/>
                    <a:pt x="1101012" y="1334277"/>
                  </a:cubicBezTo>
                  <a:cubicBezTo>
                    <a:pt x="1100953" y="1334300"/>
                    <a:pt x="1031062" y="1357594"/>
                    <a:pt x="1017036" y="1362269"/>
                  </a:cubicBezTo>
                  <a:cubicBezTo>
                    <a:pt x="1007706" y="1365379"/>
                    <a:pt x="998746" y="1369983"/>
                    <a:pt x="989045" y="1371600"/>
                  </a:cubicBezTo>
                  <a:cubicBezTo>
                    <a:pt x="970384" y="1374710"/>
                    <a:pt x="951529" y="1376827"/>
                    <a:pt x="933061" y="1380931"/>
                  </a:cubicBezTo>
                  <a:cubicBezTo>
                    <a:pt x="923460" y="1383065"/>
                    <a:pt x="914526" y="1387559"/>
                    <a:pt x="905069" y="1390261"/>
                  </a:cubicBezTo>
                  <a:cubicBezTo>
                    <a:pt x="892739" y="1393784"/>
                    <a:pt x="880077" y="1396069"/>
                    <a:pt x="867747" y="1399592"/>
                  </a:cubicBezTo>
                  <a:cubicBezTo>
                    <a:pt x="858290" y="1402294"/>
                    <a:pt x="849212" y="1406220"/>
                    <a:pt x="839755" y="1408922"/>
                  </a:cubicBezTo>
                  <a:cubicBezTo>
                    <a:pt x="827424" y="1412445"/>
                    <a:pt x="814715" y="1414568"/>
                    <a:pt x="802432" y="1418253"/>
                  </a:cubicBezTo>
                  <a:cubicBezTo>
                    <a:pt x="783591" y="1423905"/>
                    <a:pt x="765737" y="1433056"/>
                    <a:pt x="746449" y="1436914"/>
                  </a:cubicBezTo>
                  <a:cubicBezTo>
                    <a:pt x="724566" y="1441291"/>
                    <a:pt x="573138" y="1454366"/>
                    <a:pt x="559836" y="1455575"/>
                  </a:cubicBezTo>
                  <a:cubicBezTo>
                    <a:pt x="497632" y="1452465"/>
                    <a:pt x="435062" y="1453665"/>
                    <a:pt x="373224" y="1446245"/>
                  </a:cubicBezTo>
                  <a:cubicBezTo>
                    <a:pt x="356594" y="1444250"/>
                    <a:pt x="341275" y="1435604"/>
                    <a:pt x="326571" y="1427584"/>
                  </a:cubicBezTo>
                  <a:cubicBezTo>
                    <a:pt x="295115" y="1410426"/>
                    <a:pt x="244451" y="1374384"/>
                    <a:pt x="223934" y="1343608"/>
                  </a:cubicBezTo>
                  <a:lnTo>
                    <a:pt x="205273" y="1315616"/>
                  </a:lnTo>
                  <a:cubicBezTo>
                    <a:pt x="199053" y="1293845"/>
                    <a:pt x="195021" y="1271325"/>
                    <a:pt x="186612" y="1250302"/>
                  </a:cubicBezTo>
                  <a:cubicBezTo>
                    <a:pt x="182447" y="1239890"/>
                    <a:pt x="172015" y="1232762"/>
                    <a:pt x="167951" y="1222310"/>
                  </a:cubicBezTo>
                  <a:cubicBezTo>
                    <a:pt x="150127" y="1176477"/>
                    <a:pt x="133225" y="1130059"/>
                    <a:pt x="121298" y="1082351"/>
                  </a:cubicBezTo>
                  <a:cubicBezTo>
                    <a:pt x="118188" y="1069910"/>
                    <a:pt x="117702" y="1056498"/>
                    <a:pt x="111967" y="1045028"/>
                  </a:cubicBezTo>
                  <a:cubicBezTo>
                    <a:pt x="101937" y="1024968"/>
                    <a:pt x="74645" y="989045"/>
                    <a:pt x="74645" y="989045"/>
                  </a:cubicBezTo>
                  <a:cubicBezTo>
                    <a:pt x="66832" y="934354"/>
                    <a:pt x="64648" y="903069"/>
                    <a:pt x="46653" y="849086"/>
                  </a:cubicBezTo>
                  <a:cubicBezTo>
                    <a:pt x="24287" y="781991"/>
                    <a:pt x="51415" y="865758"/>
                    <a:pt x="27991" y="783771"/>
                  </a:cubicBezTo>
                  <a:cubicBezTo>
                    <a:pt x="25289" y="774314"/>
                    <a:pt x="20795" y="765380"/>
                    <a:pt x="18661" y="755779"/>
                  </a:cubicBezTo>
                  <a:cubicBezTo>
                    <a:pt x="14557" y="737311"/>
                    <a:pt x="12714" y="718409"/>
                    <a:pt x="9330" y="699796"/>
                  </a:cubicBezTo>
                  <a:cubicBezTo>
                    <a:pt x="6493" y="684193"/>
                    <a:pt x="3110" y="668694"/>
                    <a:pt x="0" y="653143"/>
                  </a:cubicBezTo>
                  <a:cubicBezTo>
                    <a:pt x="3110" y="525625"/>
                    <a:pt x="3538" y="398013"/>
                    <a:pt x="9330" y="270588"/>
                  </a:cubicBezTo>
                  <a:cubicBezTo>
                    <a:pt x="9777" y="260763"/>
                    <a:pt x="17106" y="239485"/>
                    <a:pt x="18661" y="23326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任意多边形 6"/>
            <p:cNvSpPr/>
            <p:nvPr/>
          </p:nvSpPr>
          <p:spPr>
            <a:xfrm>
              <a:off x="1912504" y="5399457"/>
              <a:ext cx="668085" cy="696656"/>
            </a:xfrm>
            <a:custGeom>
              <a:avLst/>
              <a:gdLst>
                <a:gd name="connsiteX0" fmla="*/ 870469 w 1386920"/>
                <a:gd name="connsiteY0" fmla="*/ 0 h 1464289"/>
                <a:gd name="connsiteX1" fmla="*/ 870469 w 1386920"/>
                <a:gd name="connsiteY1" fmla="*/ 0 h 1464289"/>
                <a:gd name="connsiteX2" fmla="*/ 1019759 w 1386920"/>
                <a:gd name="connsiteY2" fmla="*/ 18661 h 1464289"/>
                <a:gd name="connsiteX3" fmla="*/ 1047751 w 1386920"/>
                <a:gd name="connsiteY3" fmla="*/ 27992 h 1464289"/>
                <a:gd name="connsiteX4" fmla="*/ 1122396 w 1386920"/>
                <a:gd name="connsiteY4" fmla="*/ 65314 h 1464289"/>
                <a:gd name="connsiteX5" fmla="*/ 1187710 w 1386920"/>
                <a:gd name="connsiteY5" fmla="*/ 102636 h 1464289"/>
                <a:gd name="connsiteX6" fmla="*/ 1243694 w 1386920"/>
                <a:gd name="connsiteY6" fmla="*/ 139959 h 1464289"/>
                <a:gd name="connsiteX7" fmla="*/ 1318338 w 1386920"/>
                <a:gd name="connsiteY7" fmla="*/ 205273 h 1464289"/>
                <a:gd name="connsiteX8" fmla="*/ 1337000 w 1386920"/>
                <a:gd name="connsiteY8" fmla="*/ 251926 h 1464289"/>
                <a:gd name="connsiteX9" fmla="*/ 1374322 w 1386920"/>
                <a:gd name="connsiteY9" fmla="*/ 307910 h 1464289"/>
                <a:gd name="connsiteX10" fmla="*/ 1364992 w 1386920"/>
                <a:gd name="connsiteY10" fmla="*/ 391885 h 1464289"/>
                <a:gd name="connsiteX11" fmla="*/ 1327669 w 1386920"/>
                <a:gd name="connsiteY11" fmla="*/ 410547 h 1464289"/>
                <a:gd name="connsiteX12" fmla="*/ 1290347 w 1386920"/>
                <a:gd name="connsiteY12" fmla="*/ 447869 h 1464289"/>
                <a:gd name="connsiteX13" fmla="*/ 1262355 w 1386920"/>
                <a:gd name="connsiteY13" fmla="*/ 457200 h 1464289"/>
                <a:gd name="connsiteX14" fmla="*/ 1206371 w 1386920"/>
                <a:gd name="connsiteY14" fmla="*/ 494522 h 1464289"/>
                <a:gd name="connsiteX15" fmla="*/ 1178379 w 1386920"/>
                <a:gd name="connsiteY15" fmla="*/ 503853 h 1464289"/>
                <a:gd name="connsiteX16" fmla="*/ 1122396 w 1386920"/>
                <a:gd name="connsiteY16" fmla="*/ 541175 h 1464289"/>
                <a:gd name="connsiteX17" fmla="*/ 1103734 w 1386920"/>
                <a:gd name="connsiteY17" fmla="*/ 578498 h 1464289"/>
                <a:gd name="connsiteX18" fmla="*/ 1103734 w 1386920"/>
                <a:gd name="connsiteY18" fmla="*/ 886408 h 1464289"/>
                <a:gd name="connsiteX19" fmla="*/ 1131726 w 1386920"/>
                <a:gd name="connsiteY19" fmla="*/ 933061 h 1464289"/>
                <a:gd name="connsiteX20" fmla="*/ 1150387 w 1386920"/>
                <a:gd name="connsiteY20" fmla="*/ 970383 h 1464289"/>
                <a:gd name="connsiteX21" fmla="*/ 1178379 w 1386920"/>
                <a:gd name="connsiteY21" fmla="*/ 1035698 h 1464289"/>
                <a:gd name="connsiteX22" fmla="*/ 1197041 w 1386920"/>
                <a:gd name="connsiteY22" fmla="*/ 1101012 h 1464289"/>
                <a:gd name="connsiteX23" fmla="*/ 1215702 w 1386920"/>
                <a:gd name="connsiteY23" fmla="*/ 1129004 h 1464289"/>
                <a:gd name="connsiteX24" fmla="*/ 1225032 w 1386920"/>
                <a:gd name="connsiteY24" fmla="*/ 1156996 h 1464289"/>
                <a:gd name="connsiteX25" fmla="*/ 1225032 w 1386920"/>
                <a:gd name="connsiteY25" fmla="*/ 1408922 h 1464289"/>
                <a:gd name="connsiteX26" fmla="*/ 1206371 w 1386920"/>
                <a:gd name="connsiteY26" fmla="*/ 1436914 h 1464289"/>
                <a:gd name="connsiteX27" fmla="*/ 1169049 w 1386920"/>
                <a:gd name="connsiteY27" fmla="*/ 1446245 h 1464289"/>
                <a:gd name="connsiteX28" fmla="*/ 1141057 w 1386920"/>
                <a:gd name="connsiteY28" fmla="*/ 1455575 h 1464289"/>
                <a:gd name="connsiteX29" fmla="*/ 739841 w 1386920"/>
                <a:gd name="connsiteY29" fmla="*/ 1436914 h 1464289"/>
                <a:gd name="connsiteX30" fmla="*/ 702518 w 1386920"/>
                <a:gd name="connsiteY30" fmla="*/ 1427583 h 1464289"/>
                <a:gd name="connsiteX31" fmla="*/ 627873 w 1386920"/>
                <a:gd name="connsiteY31" fmla="*/ 1399592 h 1464289"/>
                <a:gd name="connsiteX32" fmla="*/ 571889 w 1386920"/>
                <a:gd name="connsiteY32" fmla="*/ 1362269 h 1464289"/>
                <a:gd name="connsiteX33" fmla="*/ 450592 w 1386920"/>
                <a:gd name="connsiteY33" fmla="*/ 1296955 h 1464289"/>
                <a:gd name="connsiteX34" fmla="*/ 394608 w 1386920"/>
                <a:gd name="connsiteY34" fmla="*/ 1278294 h 1464289"/>
                <a:gd name="connsiteX35" fmla="*/ 263979 w 1386920"/>
                <a:gd name="connsiteY35" fmla="*/ 1194318 h 1464289"/>
                <a:gd name="connsiteX36" fmla="*/ 207996 w 1386920"/>
                <a:gd name="connsiteY36" fmla="*/ 1156996 h 1464289"/>
                <a:gd name="connsiteX37" fmla="*/ 170673 w 1386920"/>
                <a:gd name="connsiteY37" fmla="*/ 1129004 h 1464289"/>
                <a:gd name="connsiteX38" fmla="*/ 86698 w 1386920"/>
                <a:gd name="connsiteY38" fmla="*/ 1045028 h 1464289"/>
                <a:gd name="connsiteX39" fmla="*/ 30714 w 1386920"/>
                <a:gd name="connsiteY39" fmla="*/ 951722 h 1464289"/>
                <a:gd name="connsiteX40" fmla="*/ 21383 w 1386920"/>
                <a:gd name="connsiteY40" fmla="*/ 923730 h 1464289"/>
                <a:gd name="connsiteX41" fmla="*/ 2722 w 1386920"/>
                <a:gd name="connsiteY41" fmla="*/ 895739 h 1464289"/>
                <a:gd name="connsiteX42" fmla="*/ 12053 w 1386920"/>
                <a:gd name="connsiteY42" fmla="*/ 699796 h 1464289"/>
                <a:gd name="connsiteX43" fmla="*/ 30714 w 1386920"/>
                <a:gd name="connsiteY43" fmla="*/ 662473 h 1464289"/>
                <a:gd name="connsiteX44" fmla="*/ 96028 w 1386920"/>
                <a:gd name="connsiteY44" fmla="*/ 578498 h 1464289"/>
                <a:gd name="connsiteX45" fmla="*/ 114689 w 1386920"/>
                <a:gd name="connsiteY45" fmla="*/ 550506 h 1464289"/>
                <a:gd name="connsiteX46" fmla="*/ 152012 w 1386920"/>
                <a:gd name="connsiteY46" fmla="*/ 513183 h 1464289"/>
                <a:gd name="connsiteX47" fmla="*/ 198665 w 1386920"/>
                <a:gd name="connsiteY47" fmla="*/ 457200 h 1464289"/>
                <a:gd name="connsiteX48" fmla="*/ 235987 w 1386920"/>
                <a:gd name="connsiteY48" fmla="*/ 419877 h 1464289"/>
                <a:gd name="connsiteX49" fmla="*/ 254649 w 1386920"/>
                <a:gd name="connsiteY49" fmla="*/ 391885 h 1464289"/>
                <a:gd name="connsiteX50" fmla="*/ 282641 w 1386920"/>
                <a:gd name="connsiteY50" fmla="*/ 373224 h 1464289"/>
                <a:gd name="connsiteX51" fmla="*/ 357285 w 1386920"/>
                <a:gd name="connsiteY51" fmla="*/ 317241 h 1464289"/>
                <a:gd name="connsiteX52" fmla="*/ 403938 w 1386920"/>
                <a:gd name="connsiteY52" fmla="*/ 279918 h 1464289"/>
                <a:gd name="connsiteX53" fmla="*/ 450592 w 1386920"/>
                <a:gd name="connsiteY53" fmla="*/ 242596 h 1464289"/>
                <a:gd name="connsiteX54" fmla="*/ 487914 w 1386920"/>
                <a:gd name="connsiteY54" fmla="*/ 233265 h 1464289"/>
                <a:gd name="connsiteX55" fmla="*/ 543898 w 1386920"/>
                <a:gd name="connsiteY55" fmla="*/ 214604 h 1464289"/>
                <a:gd name="connsiteX56" fmla="*/ 571889 w 1386920"/>
                <a:gd name="connsiteY56" fmla="*/ 205273 h 1464289"/>
                <a:gd name="connsiteX57" fmla="*/ 618543 w 1386920"/>
                <a:gd name="connsiteY57" fmla="*/ 177281 h 1464289"/>
                <a:gd name="connsiteX58" fmla="*/ 646534 w 1386920"/>
                <a:gd name="connsiteY58" fmla="*/ 149290 h 1464289"/>
                <a:gd name="connsiteX59" fmla="*/ 674526 w 1386920"/>
                <a:gd name="connsiteY59" fmla="*/ 139959 h 1464289"/>
                <a:gd name="connsiteX60" fmla="*/ 702518 w 1386920"/>
                <a:gd name="connsiteY60" fmla="*/ 121298 h 1464289"/>
                <a:gd name="connsiteX61" fmla="*/ 777163 w 1386920"/>
                <a:gd name="connsiteY61" fmla="*/ 65314 h 1464289"/>
                <a:gd name="connsiteX62" fmla="*/ 805155 w 1386920"/>
                <a:gd name="connsiteY62" fmla="*/ 55983 h 1464289"/>
                <a:gd name="connsiteX63" fmla="*/ 870469 w 1386920"/>
                <a:gd name="connsiteY63" fmla="*/ 0 h 146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86920" h="1464289">
                  <a:moveTo>
                    <a:pt x="870469" y="0"/>
                  </a:moveTo>
                  <a:lnTo>
                    <a:pt x="870469" y="0"/>
                  </a:lnTo>
                  <a:cubicBezTo>
                    <a:pt x="934209" y="5794"/>
                    <a:pt x="964667" y="4888"/>
                    <a:pt x="1019759" y="18661"/>
                  </a:cubicBezTo>
                  <a:cubicBezTo>
                    <a:pt x="1029301" y="21047"/>
                    <a:pt x="1038797" y="23922"/>
                    <a:pt x="1047751" y="27992"/>
                  </a:cubicBezTo>
                  <a:cubicBezTo>
                    <a:pt x="1073076" y="39503"/>
                    <a:pt x="1100141" y="48623"/>
                    <a:pt x="1122396" y="65314"/>
                  </a:cubicBezTo>
                  <a:cubicBezTo>
                    <a:pt x="1167586" y="99207"/>
                    <a:pt x="1144965" y="88389"/>
                    <a:pt x="1187710" y="102636"/>
                  </a:cubicBezTo>
                  <a:cubicBezTo>
                    <a:pt x="1230494" y="145423"/>
                    <a:pt x="1175911" y="94771"/>
                    <a:pt x="1243694" y="139959"/>
                  </a:cubicBezTo>
                  <a:cubicBezTo>
                    <a:pt x="1277871" y="162743"/>
                    <a:pt x="1291359" y="178293"/>
                    <a:pt x="1318338" y="205273"/>
                  </a:cubicBezTo>
                  <a:cubicBezTo>
                    <a:pt x="1324559" y="220824"/>
                    <a:pt x="1328123" y="237723"/>
                    <a:pt x="1337000" y="251926"/>
                  </a:cubicBezTo>
                  <a:cubicBezTo>
                    <a:pt x="1386920" y="331797"/>
                    <a:pt x="1349659" y="233915"/>
                    <a:pt x="1374322" y="307910"/>
                  </a:cubicBezTo>
                  <a:cubicBezTo>
                    <a:pt x="1371212" y="335902"/>
                    <a:pt x="1376646" y="366246"/>
                    <a:pt x="1364992" y="391885"/>
                  </a:cubicBezTo>
                  <a:cubicBezTo>
                    <a:pt x="1359236" y="404548"/>
                    <a:pt x="1338797" y="402201"/>
                    <a:pt x="1327669" y="410547"/>
                  </a:cubicBezTo>
                  <a:cubicBezTo>
                    <a:pt x="1313594" y="421103"/>
                    <a:pt x="1304664" y="437643"/>
                    <a:pt x="1290347" y="447869"/>
                  </a:cubicBezTo>
                  <a:cubicBezTo>
                    <a:pt x="1282344" y="453586"/>
                    <a:pt x="1270953" y="452424"/>
                    <a:pt x="1262355" y="457200"/>
                  </a:cubicBezTo>
                  <a:cubicBezTo>
                    <a:pt x="1242749" y="468092"/>
                    <a:pt x="1227648" y="487429"/>
                    <a:pt x="1206371" y="494522"/>
                  </a:cubicBezTo>
                  <a:cubicBezTo>
                    <a:pt x="1197040" y="497632"/>
                    <a:pt x="1186977" y="499076"/>
                    <a:pt x="1178379" y="503853"/>
                  </a:cubicBezTo>
                  <a:cubicBezTo>
                    <a:pt x="1158774" y="514745"/>
                    <a:pt x="1122396" y="541175"/>
                    <a:pt x="1122396" y="541175"/>
                  </a:cubicBezTo>
                  <a:cubicBezTo>
                    <a:pt x="1116175" y="553616"/>
                    <a:pt x="1107731" y="565175"/>
                    <a:pt x="1103734" y="578498"/>
                  </a:cubicBezTo>
                  <a:cubicBezTo>
                    <a:pt x="1078929" y="661180"/>
                    <a:pt x="1101079" y="865171"/>
                    <a:pt x="1103734" y="886408"/>
                  </a:cubicBezTo>
                  <a:cubicBezTo>
                    <a:pt x="1105983" y="904403"/>
                    <a:pt x="1122919" y="917208"/>
                    <a:pt x="1131726" y="933061"/>
                  </a:cubicBezTo>
                  <a:cubicBezTo>
                    <a:pt x="1138481" y="945220"/>
                    <a:pt x="1145503" y="957360"/>
                    <a:pt x="1150387" y="970383"/>
                  </a:cubicBezTo>
                  <a:cubicBezTo>
                    <a:pt x="1176210" y="1039243"/>
                    <a:pt x="1140562" y="978971"/>
                    <a:pt x="1178379" y="1035698"/>
                  </a:cubicBezTo>
                  <a:cubicBezTo>
                    <a:pt x="1181369" y="1047657"/>
                    <a:pt x="1190348" y="1087626"/>
                    <a:pt x="1197041" y="1101012"/>
                  </a:cubicBezTo>
                  <a:cubicBezTo>
                    <a:pt x="1202056" y="1111042"/>
                    <a:pt x="1209482" y="1119673"/>
                    <a:pt x="1215702" y="1129004"/>
                  </a:cubicBezTo>
                  <a:cubicBezTo>
                    <a:pt x="1218812" y="1138335"/>
                    <a:pt x="1223103" y="1147352"/>
                    <a:pt x="1225032" y="1156996"/>
                  </a:cubicBezTo>
                  <a:cubicBezTo>
                    <a:pt x="1242449" y="1244084"/>
                    <a:pt x="1237506" y="1313289"/>
                    <a:pt x="1225032" y="1408922"/>
                  </a:cubicBezTo>
                  <a:cubicBezTo>
                    <a:pt x="1223582" y="1420042"/>
                    <a:pt x="1215702" y="1430693"/>
                    <a:pt x="1206371" y="1436914"/>
                  </a:cubicBezTo>
                  <a:cubicBezTo>
                    <a:pt x="1195701" y="1444027"/>
                    <a:pt x="1181379" y="1442722"/>
                    <a:pt x="1169049" y="1446245"/>
                  </a:cubicBezTo>
                  <a:cubicBezTo>
                    <a:pt x="1159592" y="1448947"/>
                    <a:pt x="1150388" y="1452465"/>
                    <a:pt x="1141057" y="1455575"/>
                  </a:cubicBezTo>
                  <a:cubicBezTo>
                    <a:pt x="975703" y="1451106"/>
                    <a:pt x="876708" y="1464289"/>
                    <a:pt x="739841" y="1436914"/>
                  </a:cubicBezTo>
                  <a:cubicBezTo>
                    <a:pt x="727266" y="1434399"/>
                    <a:pt x="714959" y="1430693"/>
                    <a:pt x="702518" y="1427583"/>
                  </a:cubicBezTo>
                  <a:cubicBezTo>
                    <a:pt x="612409" y="1367511"/>
                    <a:pt x="754708" y="1457244"/>
                    <a:pt x="627873" y="1399592"/>
                  </a:cubicBezTo>
                  <a:cubicBezTo>
                    <a:pt x="607455" y="1390311"/>
                    <a:pt x="592713" y="1370599"/>
                    <a:pt x="571889" y="1362269"/>
                  </a:cubicBezTo>
                  <a:cubicBezTo>
                    <a:pt x="434597" y="1307353"/>
                    <a:pt x="650499" y="1396908"/>
                    <a:pt x="450592" y="1296955"/>
                  </a:cubicBezTo>
                  <a:cubicBezTo>
                    <a:pt x="432998" y="1288158"/>
                    <a:pt x="411475" y="1288415"/>
                    <a:pt x="394608" y="1278294"/>
                  </a:cubicBezTo>
                  <a:cubicBezTo>
                    <a:pt x="319105" y="1232992"/>
                    <a:pt x="363049" y="1260364"/>
                    <a:pt x="263979" y="1194318"/>
                  </a:cubicBezTo>
                  <a:cubicBezTo>
                    <a:pt x="263968" y="1194311"/>
                    <a:pt x="208007" y="1157004"/>
                    <a:pt x="207996" y="1156996"/>
                  </a:cubicBezTo>
                  <a:cubicBezTo>
                    <a:pt x="195555" y="1147665"/>
                    <a:pt x="182100" y="1139552"/>
                    <a:pt x="170673" y="1129004"/>
                  </a:cubicBezTo>
                  <a:cubicBezTo>
                    <a:pt x="141585" y="1102153"/>
                    <a:pt x="104402" y="1080435"/>
                    <a:pt x="86698" y="1045028"/>
                  </a:cubicBezTo>
                  <a:cubicBezTo>
                    <a:pt x="51751" y="975136"/>
                    <a:pt x="71224" y="1005736"/>
                    <a:pt x="30714" y="951722"/>
                  </a:cubicBezTo>
                  <a:cubicBezTo>
                    <a:pt x="27604" y="942391"/>
                    <a:pt x="25782" y="932527"/>
                    <a:pt x="21383" y="923730"/>
                  </a:cubicBezTo>
                  <a:cubicBezTo>
                    <a:pt x="16368" y="913700"/>
                    <a:pt x="3189" y="906943"/>
                    <a:pt x="2722" y="895739"/>
                  </a:cubicBezTo>
                  <a:cubicBezTo>
                    <a:pt x="0" y="830407"/>
                    <a:pt x="4262" y="764719"/>
                    <a:pt x="12053" y="699796"/>
                  </a:cubicBezTo>
                  <a:cubicBezTo>
                    <a:pt x="13710" y="685986"/>
                    <a:pt x="23959" y="674632"/>
                    <a:pt x="30714" y="662473"/>
                  </a:cubicBezTo>
                  <a:cubicBezTo>
                    <a:pt x="73561" y="585348"/>
                    <a:pt x="40253" y="643570"/>
                    <a:pt x="96028" y="578498"/>
                  </a:cubicBezTo>
                  <a:cubicBezTo>
                    <a:pt x="103326" y="569984"/>
                    <a:pt x="107391" y="559020"/>
                    <a:pt x="114689" y="550506"/>
                  </a:cubicBezTo>
                  <a:cubicBezTo>
                    <a:pt x="126139" y="537147"/>
                    <a:pt x="140242" y="526261"/>
                    <a:pt x="152012" y="513183"/>
                  </a:cubicBezTo>
                  <a:cubicBezTo>
                    <a:pt x="168262" y="495127"/>
                    <a:pt x="182415" y="475256"/>
                    <a:pt x="198665" y="457200"/>
                  </a:cubicBezTo>
                  <a:cubicBezTo>
                    <a:pt x="210435" y="444122"/>
                    <a:pt x="224537" y="433235"/>
                    <a:pt x="235987" y="419877"/>
                  </a:cubicBezTo>
                  <a:cubicBezTo>
                    <a:pt x="243285" y="411363"/>
                    <a:pt x="246719" y="399815"/>
                    <a:pt x="254649" y="391885"/>
                  </a:cubicBezTo>
                  <a:cubicBezTo>
                    <a:pt x="262579" y="383956"/>
                    <a:pt x="274202" y="380608"/>
                    <a:pt x="282641" y="373224"/>
                  </a:cubicBezTo>
                  <a:cubicBezTo>
                    <a:pt x="348620" y="315493"/>
                    <a:pt x="302898" y="335369"/>
                    <a:pt x="357285" y="317241"/>
                  </a:cubicBezTo>
                  <a:cubicBezTo>
                    <a:pt x="402341" y="272185"/>
                    <a:pt x="345091" y="326995"/>
                    <a:pt x="403938" y="279918"/>
                  </a:cubicBezTo>
                  <a:cubicBezTo>
                    <a:pt x="427089" y="261397"/>
                    <a:pt x="419666" y="255850"/>
                    <a:pt x="450592" y="242596"/>
                  </a:cubicBezTo>
                  <a:cubicBezTo>
                    <a:pt x="462379" y="237544"/>
                    <a:pt x="475631" y="236950"/>
                    <a:pt x="487914" y="233265"/>
                  </a:cubicBezTo>
                  <a:cubicBezTo>
                    <a:pt x="506755" y="227613"/>
                    <a:pt x="525237" y="220825"/>
                    <a:pt x="543898" y="214604"/>
                  </a:cubicBezTo>
                  <a:lnTo>
                    <a:pt x="571889" y="205273"/>
                  </a:lnTo>
                  <a:cubicBezTo>
                    <a:pt x="630011" y="147154"/>
                    <a:pt x="545863" y="225734"/>
                    <a:pt x="618543" y="177281"/>
                  </a:cubicBezTo>
                  <a:cubicBezTo>
                    <a:pt x="629522" y="169962"/>
                    <a:pt x="635555" y="156609"/>
                    <a:pt x="646534" y="149290"/>
                  </a:cubicBezTo>
                  <a:cubicBezTo>
                    <a:pt x="654718" y="143834"/>
                    <a:pt x="665729" y="144358"/>
                    <a:pt x="674526" y="139959"/>
                  </a:cubicBezTo>
                  <a:cubicBezTo>
                    <a:pt x="684556" y="134944"/>
                    <a:pt x="693761" y="128303"/>
                    <a:pt x="702518" y="121298"/>
                  </a:cubicBezTo>
                  <a:cubicBezTo>
                    <a:pt x="734100" y="96032"/>
                    <a:pt x="721348" y="83920"/>
                    <a:pt x="777163" y="65314"/>
                  </a:cubicBezTo>
                  <a:cubicBezTo>
                    <a:pt x="786494" y="62204"/>
                    <a:pt x="796557" y="60760"/>
                    <a:pt x="805155" y="55983"/>
                  </a:cubicBezTo>
                  <a:cubicBezTo>
                    <a:pt x="824760" y="45091"/>
                    <a:pt x="859583" y="9331"/>
                    <a:pt x="870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cxnSp>
          <p:nvCxnSpPr>
            <p:cNvPr id="7" name="直接箭头连接符 11"/>
            <p:cNvCxnSpPr/>
            <p:nvPr/>
          </p:nvCxnSpPr>
          <p:spPr>
            <a:xfrm flipV="1">
              <a:off x="2259370" y="4954092"/>
              <a:ext cx="0" cy="82221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12"/>
            <p:cNvCxnSpPr/>
            <p:nvPr/>
          </p:nvCxnSpPr>
          <p:spPr>
            <a:xfrm rot="2700000" flipV="1">
              <a:off x="3051455" y="5456209"/>
              <a:ext cx="0" cy="585216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18"/>
            <p:cNvSpPr/>
            <p:nvPr/>
          </p:nvSpPr>
          <p:spPr>
            <a:xfrm>
              <a:off x="2436515" y="5595842"/>
              <a:ext cx="130343" cy="497187"/>
            </a:xfrm>
            <a:custGeom>
              <a:avLst/>
              <a:gdLst>
                <a:gd name="connsiteX0" fmla="*/ 270588 w 270588"/>
                <a:gd name="connsiteY0" fmla="*/ 0 h 1045029"/>
                <a:gd name="connsiteX1" fmla="*/ 242596 w 270588"/>
                <a:gd name="connsiteY1" fmla="*/ 9331 h 1045029"/>
                <a:gd name="connsiteX2" fmla="*/ 205274 w 270588"/>
                <a:gd name="connsiteY2" fmla="*/ 65315 h 1045029"/>
                <a:gd name="connsiteX3" fmla="*/ 121298 w 270588"/>
                <a:gd name="connsiteY3" fmla="*/ 93306 h 1045029"/>
                <a:gd name="connsiteX4" fmla="*/ 93307 w 270588"/>
                <a:gd name="connsiteY4" fmla="*/ 102637 h 1045029"/>
                <a:gd name="connsiteX5" fmla="*/ 74645 w 270588"/>
                <a:gd name="connsiteY5" fmla="*/ 121298 h 1045029"/>
                <a:gd name="connsiteX6" fmla="*/ 46653 w 270588"/>
                <a:gd name="connsiteY6" fmla="*/ 130629 h 1045029"/>
                <a:gd name="connsiteX7" fmla="*/ 27992 w 270588"/>
                <a:gd name="connsiteY7" fmla="*/ 158621 h 1045029"/>
                <a:gd name="connsiteX8" fmla="*/ 9331 w 270588"/>
                <a:gd name="connsiteY8" fmla="*/ 214604 h 1045029"/>
                <a:gd name="connsiteX9" fmla="*/ 0 w 270588"/>
                <a:gd name="connsiteY9" fmla="*/ 242596 h 1045029"/>
                <a:gd name="connsiteX10" fmla="*/ 9331 w 270588"/>
                <a:gd name="connsiteY10" fmla="*/ 513184 h 1045029"/>
                <a:gd name="connsiteX11" fmla="*/ 18662 w 270588"/>
                <a:gd name="connsiteY11" fmla="*/ 541176 h 1045029"/>
                <a:gd name="connsiteX12" fmla="*/ 46653 w 270588"/>
                <a:gd name="connsiteY12" fmla="*/ 550506 h 1045029"/>
                <a:gd name="connsiteX13" fmla="*/ 65315 w 270588"/>
                <a:gd name="connsiteY13" fmla="*/ 569168 h 1045029"/>
                <a:gd name="connsiteX14" fmla="*/ 74645 w 270588"/>
                <a:gd name="connsiteY14" fmla="*/ 597159 h 1045029"/>
                <a:gd name="connsiteX15" fmla="*/ 102637 w 270588"/>
                <a:gd name="connsiteY15" fmla="*/ 709127 h 1045029"/>
                <a:gd name="connsiteX16" fmla="*/ 139960 w 270588"/>
                <a:gd name="connsiteY16" fmla="*/ 793102 h 1045029"/>
                <a:gd name="connsiteX17" fmla="*/ 149290 w 270588"/>
                <a:gd name="connsiteY17" fmla="*/ 821094 h 1045029"/>
                <a:gd name="connsiteX18" fmla="*/ 139960 w 270588"/>
                <a:gd name="connsiteY18" fmla="*/ 1007706 h 1045029"/>
                <a:gd name="connsiteX19" fmla="*/ 130629 w 270588"/>
                <a:gd name="connsiteY19" fmla="*/ 1045029 h 104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0588" h="1045029">
                  <a:moveTo>
                    <a:pt x="270588" y="0"/>
                  </a:moveTo>
                  <a:cubicBezTo>
                    <a:pt x="261257" y="3110"/>
                    <a:pt x="249551" y="2376"/>
                    <a:pt x="242596" y="9331"/>
                  </a:cubicBezTo>
                  <a:cubicBezTo>
                    <a:pt x="226737" y="25190"/>
                    <a:pt x="226551" y="58223"/>
                    <a:pt x="205274" y="65315"/>
                  </a:cubicBezTo>
                  <a:lnTo>
                    <a:pt x="121298" y="93306"/>
                  </a:lnTo>
                  <a:lnTo>
                    <a:pt x="93307" y="102637"/>
                  </a:lnTo>
                  <a:cubicBezTo>
                    <a:pt x="87086" y="108857"/>
                    <a:pt x="82188" y="116772"/>
                    <a:pt x="74645" y="121298"/>
                  </a:cubicBezTo>
                  <a:cubicBezTo>
                    <a:pt x="66211" y="126358"/>
                    <a:pt x="54333" y="124485"/>
                    <a:pt x="46653" y="130629"/>
                  </a:cubicBezTo>
                  <a:cubicBezTo>
                    <a:pt x="37896" y="137634"/>
                    <a:pt x="34212" y="149290"/>
                    <a:pt x="27992" y="158621"/>
                  </a:cubicBezTo>
                  <a:lnTo>
                    <a:pt x="9331" y="214604"/>
                  </a:lnTo>
                  <a:lnTo>
                    <a:pt x="0" y="242596"/>
                  </a:lnTo>
                  <a:cubicBezTo>
                    <a:pt x="3110" y="332792"/>
                    <a:pt x="3701" y="423110"/>
                    <a:pt x="9331" y="513184"/>
                  </a:cubicBezTo>
                  <a:cubicBezTo>
                    <a:pt x="9945" y="523000"/>
                    <a:pt x="11707" y="534221"/>
                    <a:pt x="18662" y="541176"/>
                  </a:cubicBezTo>
                  <a:cubicBezTo>
                    <a:pt x="25616" y="548130"/>
                    <a:pt x="37323" y="547396"/>
                    <a:pt x="46653" y="550506"/>
                  </a:cubicBezTo>
                  <a:cubicBezTo>
                    <a:pt x="52874" y="556727"/>
                    <a:pt x="60789" y="561624"/>
                    <a:pt x="65315" y="569168"/>
                  </a:cubicBezTo>
                  <a:cubicBezTo>
                    <a:pt x="70375" y="577601"/>
                    <a:pt x="72512" y="587558"/>
                    <a:pt x="74645" y="597159"/>
                  </a:cubicBezTo>
                  <a:cubicBezTo>
                    <a:pt x="81640" y="628639"/>
                    <a:pt x="83784" y="680847"/>
                    <a:pt x="102637" y="709127"/>
                  </a:cubicBezTo>
                  <a:cubicBezTo>
                    <a:pt x="132208" y="753484"/>
                    <a:pt x="117754" y="726483"/>
                    <a:pt x="139960" y="793102"/>
                  </a:cubicBezTo>
                  <a:lnTo>
                    <a:pt x="149290" y="821094"/>
                  </a:lnTo>
                  <a:cubicBezTo>
                    <a:pt x="146180" y="883298"/>
                    <a:pt x="145132" y="945639"/>
                    <a:pt x="139960" y="1007706"/>
                  </a:cubicBezTo>
                  <a:cubicBezTo>
                    <a:pt x="138895" y="1020486"/>
                    <a:pt x="130629" y="1045029"/>
                    <a:pt x="130629" y="1045029"/>
                  </a:cubicBezTo>
                </a:path>
              </a:pathLst>
            </a:cu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直接连接符 23"/>
            <p:cNvCxnSpPr/>
            <p:nvPr/>
          </p:nvCxnSpPr>
          <p:spPr>
            <a:xfrm>
              <a:off x="2259370" y="5776304"/>
              <a:ext cx="554985" cy="171294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任意多边形 25"/>
            <p:cNvSpPr/>
            <p:nvPr/>
          </p:nvSpPr>
          <p:spPr>
            <a:xfrm>
              <a:off x="5265198" y="4473103"/>
              <a:ext cx="723081" cy="679856"/>
            </a:xfrm>
            <a:custGeom>
              <a:avLst/>
              <a:gdLst>
                <a:gd name="connsiteX0" fmla="*/ 730786 w 1502118"/>
                <a:gd name="connsiteY0" fmla="*/ 19727 h 1429957"/>
                <a:gd name="connsiteX1" fmla="*/ 730786 w 1502118"/>
                <a:gd name="connsiteY1" fmla="*/ 19727 h 1429957"/>
                <a:gd name="connsiteX2" fmla="*/ 450868 w 1502118"/>
                <a:gd name="connsiteY2" fmla="*/ 1066 h 1429957"/>
                <a:gd name="connsiteX3" fmla="*/ 366893 w 1502118"/>
                <a:gd name="connsiteY3" fmla="*/ 19727 h 1429957"/>
                <a:gd name="connsiteX4" fmla="*/ 329570 w 1502118"/>
                <a:gd name="connsiteY4" fmla="*/ 29058 h 1429957"/>
                <a:gd name="connsiteX5" fmla="*/ 236264 w 1502118"/>
                <a:gd name="connsiteY5" fmla="*/ 94372 h 1429957"/>
                <a:gd name="connsiteX6" fmla="*/ 142958 w 1502118"/>
                <a:gd name="connsiteY6" fmla="*/ 178348 h 1429957"/>
                <a:gd name="connsiteX7" fmla="*/ 40321 w 1502118"/>
                <a:gd name="connsiteY7" fmla="*/ 252993 h 1429957"/>
                <a:gd name="connsiteX8" fmla="*/ 40321 w 1502118"/>
                <a:gd name="connsiteY8" fmla="*/ 579564 h 1429957"/>
                <a:gd name="connsiteX9" fmla="*/ 49652 w 1502118"/>
                <a:gd name="connsiteY9" fmla="*/ 654209 h 1429957"/>
                <a:gd name="connsiteX10" fmla="*/ 58982 w 1502118"/>
                <a:gd name="connsiteY10" fmla="*/ 775507 h 1429957"/>
                <a:gd name="connsiteX11" fmla="*/ 77644 w 1502118"/>
                <a:gd name="connsiteY11" fmla="*/ 840821 h 1429957"/>
                <a:gd name="connsiteX12" fmla="*/ 86974 w 1502118"/>
                <a:gd name="connsiteY12" fmla="*/ 878144 h 1429957"/>
                <a:gd name="connsiteX13" fmla="*/ 105635 w 1502118"/>
                <a:gd name="connsiteY13" fmla="*/ 915466 h 1429957"/>
                <a:gd name="connsiteX14" fmla="*/ 124297 w 1502118"/>
                <a:gd name="connsiteY14" fmla="*/ 962119 h 1429957"/>
                <a:gd name="connsiteX15" fmla="*/ 133627 w 1502118"/>
                <a:gd name="connsiteY15" fmla="*/ 1008772 h 1429957"/>
                <a:gd name="connsiteX16" fmla="*/ 161619 w 1502118"/>
                <a:gd name="connsiteY16" fmla="*/ 1083417 h 1429957"/>
                <a:gd name="connsiteX17" fmla="*/ 170950 w 1502118"/>
                <a:gd name="connsiteY17" fmla="*/ 1120740 h 1429957"/>
                <a:gd name="connsiteX18" fmla="*/ 208272 w 1502118"/>
                <a:gd name="connsiteY18" fmla="*/ 1167393 h 1429957"/>
                <a:gd name="connsiteX19" fmla="*/ 245595 w 1502118"/>
                <a:gd name="connsiteY19" fmla="*/ 1223376 h 1429957"/>
                <a:gd name="connsiteX20" fmla="*/ 292248 w 1502118"/>
                <a:gd name="connsiteY20" fmla="*/ 1251368 h 1429957"/>
                <a:gd name="connsiteX21" fmla="*/ 320240 w 1502118"/>
                <a:gd name="connsiteY21" fmla="*/ 1270029 h 1429957"/>
                <a:gd name="connsiteX22" fmla="*/ 422876 w 1502118"/>
                <a:gd name="connsiteY22" fmla="*/ 1316682 h 1429957"/>
                <a:gd name="connsiteX23" fmla="*/ 469529 w 1502118"/>
                <a:gd name="connsiteY23" fmla="*/ 1344674 h 1429957"/>
                <a:gd name="connsiteX24" fmla="*/ 544174 w 1502118"/>
                <a:gd name="connsiteY24" fmla="*/ 1363335 h 1429957"/>
                <a:gd name="connsiteX25" fmla="*/ 618819 w 1502118"/>
                <a:gd name="connsiteY25" fmla="*/ 1391327 h 1429957"/>
                <a:gd name="connsiteX26" fmla="*/ 702795 w 1502118"/>
                <a:gd name="connsiteY26" fmla="*/ 1419319 h 1429957"/>
                <a:gd name="connsiteX27" fmla="*/ 1066689 w 1502118"/>
                <a:gd name="connsiteY27" fmla="*/ 1409989 h 1429957"/>
                <a:gd name="connsiteX28" fmla="*/ 1122672 w 1502118"/>
                <a:gd name="connsiteY28" fmla="*/ 1400658 h 1429957"/>
                <a:gd name="connsiteX29" fmla="*/ 1187986 w 1502118"/>
                <a:gd name="connsiteY29" fmla="*/ 1391327 h 1429957"/>
                <a:gd name="connsiteX30" fmla="*/ 1234640 w 1502118"/>
                <a:gd name="connsiteY30" fmla="*/ 1372666 h 1429957"/>
                <a:gd name="connsiteX31" fmla="*/ 1299954 w 1502118"/>
                <a:gd name="connsiteY31" fmla="*/ 1344674 h 1429957"/>
                <a:gd name="connsiteX32" fmla="*/ 1355938 w 1502118"/>
                <a:gd name="connsiteY32" fmla="*/ 1298021 h 1429957"/>
                <a:gd name="connsiteX33" fmla="*/ 1430582 w 1502118"/>
                <a:gd name="connsiteY33" fmla="*/ 1214046 h 1429957"/>
                <a:gd name="connsiteX34" fmla="*/ 1458574 w 1502118"/>
                <a:gd name="connsiteY34" fmla="*/ 1148731 h 1429957"/>
                <a:gd name="connsiteX35" fmla="*/ 1486566 w 1502118"/>
                <a:gd name="connsiteY35" fmla="*/ 1064756 h 1429957"/>
                <a:gd name="connsiteX36" fmla="*/ 1486566 w 1502118"/>
                <a:gd name="connsiteY36" fmla="*/ 784837 h 1429957"/>
                <a:gd name="connsiteX37" fmla="*/ 1477235 w 1502118"/>
                <a:gd name="connsiteY37" fmla="*/ 756846 h 1429957"/>
                <a:gd name="connsiteX38" fmla="*/ 1458574 w 1502118"/>
                <a:gd name="connsiteY38" fmla="*/ 728854 h 1429957"/>
                <a:gd name="connsiteX39" fmla="*/ 1439913 w 1502118"/>
                <a:gd name="connsiteY39" fmla="*/ 691531 h 1429957"/>
                <a:gd name="connsiteX40" fmla="*/ 1402591 w 1502118"/>
                <a:gd name="connsiteY40" fmla="*/ 635548 h 1429957"/>
                <a:gd name="connsiteX41" fmla="*/ 1365268 w 1502118"/>
                <a:gd name="connsiteY41" fmla="*/ 560903 h 1429957"/>
                <a:gd name="connsiteX42" fmla="*/ 1318615 w 1502118"/>
                <a:gd name="connsiteY42" fmla="*/ 467597 h 1429957"/>
                <a:gd name="connsiteX43" fmla="*/ 1271962 w 1502118"/>
                <a:gd name="connsiteY43" fmla="*/ 420944 h 1429957"/>
                <a:gd name="connsiteX44" fmla="*/ 1234640 w 1502118"/>
                <a:gd name="connsiteY44" fmla="*/ 383621 h 1429957"/>
                <a:gd name="connsiteX45" fmla="*/ 1215978 w 1502118"/>
                <a:gd name="connsiteY45" fmla="*/ 355629 h 1429957"/>
                <a:gd name="connsiteX46" fmla="*/ 1132003 w 1502118"/>
                <a:gd name="connsiteY46" fmla="*/ 318307 h 1429957"/>
                <a:gd name="connsiteX47" fmla="*/ 1094680 w 1502118"/>
                <a:gd name="connsiteY47" fmla="*/ 290315 h 1429957"/>
                <a:gd name="connsiteX48" fmla="*/ 1066689 w 1502118"/>
                <a:gd name="connsiteY48" fmla="*/ 280984 h 1429957"/>
                <a:gd name="connsiteX49" fmla="*/ 1029366 w 1502118"/>
                <a:gd name="connsiteY49" fmla="*/ 262323 h 1429957"/>
                <a:gd name="connsiteX50" fmla="*/ 917399 w 1502118"/>
                <a:gd name="connsiteY50" fmla="*/ 252993 h 1429957"/>
                <a:gd name="connsiteX51" fmla="*/ 870746 w 1502118"/>
                <a:gd name="connsiteY51" fmla="*/ 225001 h 1429957"/>
                <a:gd name="connsiteX52" fmla="*/ 842754 w 1502118"/>
                <a:gd name="connsiteY52" fmla="*/ 215670 h 1429957"/>
                <a:gd name="connsiteX53" fmla="*/ 814762 w 1502118"/>
                <a:gd name="connsiteY53" fmla="*/ 187678 h 1429957"/>
                <a:gd name="connsiteX54" fmla="*/ 796101 w 1502118"/>
                <a:gd name="connsiteY54" fmla="*/ 131695 h 1429957"/>
                <a:gd name="connsiteX55" fmla="*/ 777440 w 1502118"/>
                <a:gd name="connsiteY55" fmla="*/ 57050 h 1429957"/>
                <a:gd name="connsiteX56" fmla="*/ 749448 w 1502118"/>
                <a:gd name="connsiteY56" fmla="*/ 47719 h 1429957"/>
                <a:gd name="connsiteX57" fmla="*/ 730786 w 1502118"/>
                <a:gd name="connsiteY57" fmla="*/ 19727 h 142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502118" h="1429957">
                  <a:moveTo>
                    <a:pt x="730786" y="19727"/>
                  </a:moveTo>
                  <a:lnTo>
                    <a:pt x="730786" y="19727"/>
                  </a:lnTo>
                  <a:cubicBezTo>
                    <a:pt x="637480" y="13507"/>
                    <a:pt x="544345" y="3662"/>
                    <a:pt x="450868" y="1066"/>
                  </a:cubicBezTo>
                  <a:cubicBezTo>
                    <a:pt x="412505" y="0"/>
                    <a:pt x="398628" y="10660"/>
                    <a:pt x="366893" y="19727"/>
                  </a:cubicBezTo>
                  <a:cubicBezTo>
                    <a:pt x="354562" y="23250"/>
                    <a:pt x="342011" y="25948"/>
                    <a:pt x="329570" y="29058"/>
                  </a:cubicBezTo>
                  <a:cubicBezTo>
                    <a:pt x="280945" y="58233"/>
                    <a:pt x="280491" y="55673"/>
                    <a:pt x="236264" y="94372"/>
                  </a:cubicBezTo>
                  <a:cubicBezTo>
                    <a:pt x="169443" y="152840"/>
                    <a:pt x="258606" y="91612"/>
                    <a:pt x="142958" y="178348"/>
                  </a:cubicBezTo>
                  <a:cubicBezTo>
                    <a:pt x="21234" y="269640"/>
                    <a:pt x="90727" y="202585"/>
                    <a:pt x="40321" y="252993"/>
                  </a:cubicBezTo>
                  <a:cubicBezTo>
                    <a:pt x="0" y="373960"/>
                    <a:pt x="25655" y="286241"/>
                    <a:pt x="40321" y="579564"/>
                  </a:cubicBezTo>
                  <a:cubicBezTo>
                    <a:pt x="41573" y="604608"/>
                    <a:pt x="47275" y="629247"/>
                    <a:pt x="49652" y="654209"/>
                  </a:cubicBezTo>
                  <a:cubicBezTo>
                    <a:pt x="53497" y="694578"/>
                    <a:pt x="54244" y="735233"/>
                    <a:pt x="58982" y="775507"/>
                  </a:cubicBezTo>
                  <a:cubicBezTo>
                    <a:pt x="61899" y="800301"/>
                    <a:pt x="71007" y="817590"/>
                    <a:pt x="77644" y="840821"/>
                  </a:cubicBezTo>
                  <a:cubicBezTo>
                    <a:pt x="81167" y="853151"/>
                    <a:pt x="82471" y="866137"/>
                    <a:pt x="86974" y="878144"/>
                  </a:cubicBezTo>
                  <a:cubicBezTo>
                    <a:pt x="91858" y="891168"/>
                    <a:pt x="99986" y="902756"/>
                    <a:pt x="105635" y="915466"/>
                  </a:cubicBezTo>
                  <a:cubicBezTo>
                    <a:pt x="112438" y="930771"/>
                    <a:pt x="118076" y="946568"/>
                    <a:pt x="124297" y="962119"/>
                  </a:cubicBezTo>
                  <a:cubicBezTo>
                    <a:pt x="127407" y="977670"/>
                    <a:pt x="129781" y="993387"/>
                    <a:pt x="133627" y="1008772"/>
                  </a:cubicBezTo>
                  <a:cubicBezTo>
                    <a:pt x="140176" y="1034970"/>
                    <a:pt x="153062" y="1057746"/>
                    <a:pt x="161619" y="1083417"/>
                  </a:cubicBezTo>
                  <a:cubicBezTo>
                    <a:pt x="165674" y="1095583"/>
                    <a:pt x="165898" y="1108953"/>
                    <a:pt x="170950" y="1120740"/>
                  </a:cubicBezTo>
                  <a:cubicBezTo>
                    <a:pt x="186169" y="1156252"/>
                    <a:pt x="188210" y="1140644"/>
                    <a:pt x="208272" y="1167393"/>
                  </a:cubicBezTo>
                  <a:cubicBezTo>
                    <a:pt x="221729" y="1185335"/>
                    <a:pt x="226363" y="1211837"/>
                    <a:pt x="245595" y="1223376"/>
                  </a:cubicBezTo>
                  <a:cubicBezTo>
                    <a:pt x="261146" y="1232707"/>
                    <a:pt x="276869" y="1241756"/>
                    <a:pt x="292248" y="1251368"/>
                  </a:cubicBezTo>
                  <a:cubicBezTo>
                    <a:pt x="301757" y="1257311"/>
                    <a:pt x="310437" y="1264583"/>
                    <a:pt x="320240" y="1270029"/>
                  </a:cubicBezTo>
                  <a:cubicBezTo>
                    <a:pt x="468292" y="1352280"/>
                    <a:pt x="294967" y="1252727"/>
                    <a:pt x="422876" y="1316682"/>
                  </a:cubicBezTo>
                  <a:cubicBezTo>
                    <a:pt x="439097" y="1324792"/>
                    <a:pt x="452602" y="1338164"/>
                    <a:pt x="469529" y="1344674"/>
                  </a:cubicBezTo>
                  <a:cubicBezTo>
                    <a:pt x="493467" y="1353881"/>
                    <a:pt x="519292" y="1357115"/>
                    <a:pt x="544174" y="1363335"/>
                  </a:cubicBezTo>
                  <a:cubicBezTo>
                    <a:pt x="601668" y="1401666"/>
                    <a:pt x="538109" y="1364424"/>
                    <a:pt x="618819" y="1391327"/>
                  </a:cubicBezTo>
                  <a:cubicBezTo>
                    <a:pt x="734710" y="1429957"/>
                    <a:pt x="569096" y="1392581"/>
                    <a:pt x="702795" y="1419319"/>
                  </a:cubicBezTo>
                  <a:lnTo>
                    <a:pt x="1066689" y="1409989"/>
                  </a:lnTo>
                  <a:cubicBezTo>
                    <a:pt x="1085589" y="1409149"/>
                    <a:pt x="1103974" y="1403535"/>
                    <a:pt x="1122672" y="1400658"/>
                  </a:cubicBezTo>
                  <a:cubicBezTo>
                    <a:pt x="1144409" y="1397314"/>
                    <a:pt x="1166215" y="1394437"/>
                    <a:pt x="1187986" y="1391327"/>
                  </a:cubicBezTo>
                  <a:cubicBezTo>
                    <a:pt x="1203537" y="1385107"/>
                    <a:pt x="1218957" y="1378547"/>
                    <a:pt x="1234640" y="1372666"/>
                  </a:cubicBezTo>
                  <a:cubicBezTo>
                    <a:pt x="1272700" y="1358394"/>
                    <a:pt x="1258256" y="1368501"/>
                    <a:pt x="1299954" y="1344674"/>
                  </a:cubicBezTo>
                  <a:cubicBezTo>
                    <a:pt x="1341197" y="1321107"/>
                    <a:pt x="1317343" y="1331103"/>
                    <a:pt x="1355938" y="1298021"/>
                  </a:cubicBezTo>
                  <a:cubicBezTo>
                    <a:pt x="1397228" y="1262630"/>
                    <a:pt x="1404788" y="1274232"/>
                    <a:pt x="1430582" y="1214046"/>
                  </a:cubicBezTo>
                  <a:cubicBezTo>
                    <a:pt x="1439913" y="1192274"/>
                    <a:pt x="1450257" y="1170910"/>
                    <a:pt x="1458574" y="1148731"/>
                  </a:cubicBezTo>
                  <a:cubicBezTo>
                    <a:pt x="1468934" y="1121104"/>
                    <a:pt x="1486566" y="1064756"/>
                    <a:pt x="1486566" y="1064756"/>
                  </a:cubicBezTo>
                  <a:cubicBezTo>
                    <a:pt x="1495897" y="924797"/>
                    <a:pt x="1502118" y="924796"/>
                    <a:pt x="1486566" y="784837"/>
                  </a:cubicBezTo>
                  <a:cubicBezTo>
                    <a:pt x="1485480" y="775062"/>
                    <a:pt x="1481633" y="765643"/>
                    <a:pt x="1477235" y="756846"/>
                  </a:cubicBezTo>
                  <a:cubicBezTo>
                    <a:pt x="1472220" y="746816"/>
                    <a:pt x="1464138" y="738591"/>
                    <a:pt x="1458574" y="728854"/>
                  </a:cubicBezTo>
                  <a:cubicBezTo>
                    <a:pt x="1451673" y="716777"/>
                    <a:pt x="1447069" y="703458"/>
                    <a:pt x="1439913" y="691531"/>
                  </a:cubicBezTo>
                  <a:cubicBezTo>
                    <a:pt x="1428374" y="672299"/>
                    <a:pt x="1412621" y="655608"/>
                    <a:pt x="1402591" y="635548"/>
                  </a:cubicBezTo>
                  <a:cubicBezTo>
                    <a:pt x="1390150" y="610666"/>
                    <a:pt x="1375599" y="586732"/>
                    <a:pt x="1365268" y="560903"/>
                  </a:cubicBezTo>
                  <a:cubicBezTo>
                    <a:pt x="1351141" y="525586"/>
                    <a:pt x="1343022" y="498105"/>
                    <a:pt x="1318615" y="467597"/>
                  </a:cubicBezTo>
                  <a:cubicBezTo>
                    <a:pt x="1304876" y="450424"/>
                    <a:pt x="1271962" y="420944"/>
                    <a:pt x="1271962" y="420944"/>
                  </a:cubicBezTo>
                  <a:cubicBezTo>
                    <a:pt x="1251604" y="359871"/>
                    <a:pt x="1279879" y="419812"/>
                    <a:pt x="1234640" y="383621"/>
                  </a:cubicBezTo>
                  <a:cubicBezTo>
                    <a:pt x="1225883" y="376615"/>
                    <a:pt x="1224593" y="362808"/>
                    <a:pt x="1215978" y="355629"/>
                  </a:cubicBezTo>
                  <a:cubicBezTo>
                    <a:pt x="1198736" y="341261"/>
                    <a:pt x="1149351" y="327945"/>
                    <a:pt x="1132003" y="318307"/>
                  </a:cubicBezTo>
                  <a:cubicBezTo>
                    <a:pt x="1118409" y="310755"/>
                    <a:pt x="1108182" y="298031"/>
                    <a:pt x="1094680" y="290315"/>
                  </a:cubicBezTo>
                  <a:cubicBezTo>
                    <a:pt x="1086141" y="285435"/>
                    <a:pt x="1075729" y="284858"/>
                    <a:pt x="1066689" y="280984"/>
                  </a:cubicBezTo>
                  <a:cubicBezTo>
                    <a:pt x="1053904" y="275505"/>
                    <a:pt x="1043037" y="264886"/>
                    <a:pt x="1029366" y="262323"/>
                  </a:cubicBezTo>
                  <a:cubicBezTo>
                    <a:pt x="992556" y="255421"/>
                    <a:pt x="954721" y="256103"/>
                    <a:pt x="917399" y="252993"/>
                  </a:cubicBezTo>
                  <a:cubicBezTo>
                    <a:pt x="901848" y="243662"/>
                    <a:pt x="886967" y="233112"/>
                    <a:pt x="870746" y="225001"/>
                  </a:cubicBezTo>
                  <a:cubicBezTo>
                    <a:pt x="861949" y="220602"/>
                    <a:pt x="850938" y="221126"/>
                    <a:pt x="842754" y="215670"/>
                  </a:cubicBezTo>
                  <a:cubicBezTo>
                    <a:pt x="831775" y="208350"/>
                    <a:pt x="824093" y="197009"/>
                    <a:pt x="814762" y="187678"/>
                  </a:cubicBezTo>
                  <a:cubicBezTo>
                    <a:pt x="808542" y="169017"/>
                    <a:pt x="800872" y="150778"/>
                    <a:pt x="796101" y="131695"/>
                  </a:cubicBezTo>
                  <a:cubicBezTo>
                    <a:pt x="789881" y="106813"/>
                    <a:pt x="801771" y="65161"/>
                    <a:pt x="777440" y="57050"/>
                  </a:cubicBezTo>
                  <a:lnTo>
                    <a:pt x="749448" y="47719"/>
                  </a:lnTo>
                  <a:cubicBezTo>
                    <a:pt x="728587" y="26859"/>
                    <a:pt x="733896" y="24392"/>
                    <a:pt x="730786" y="1972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任意多边形 26"/>
            <p:cNvSpPr/>
            <p:nvPr/>
          </p:nvSpPr>
          <p:spPr>
            <a:xfrm>
              <a:off x="6445133" y="5083851"/>
              <a:ext cx="404237" cy="609638"/>
            </a:xfrm>
            <a:custGeom>
              <a:avLst/>
              <a:gdLst>
                <a:gd name="connsiteX0" fmla="*/ 139960 w 839755"/>
                <a:gd name="connsiteY0" fmla="*/ 382555 h 1282267"/>
                <a:gd name="connsiteX1" fmla="*/ 139960 w 839755"/>
                <a:gd name="connsiteY1" fmla="*/ 382555 h 1282267"/>
                <a:gd name="connsiteX2" fmla="*/ 214604 w 839755"/>
                <a:gd name="connsiteY2" fmla="*/ 438539 h 1282267"/>
                <a:gd name="connsiteX3" fmla="*/ 223935 w 839755"/>
                <a:gd name="connsiteY3" fmla="*/ 466531 h 1282267"/>
                <a:gd name="connsiteX4" fmla="*/ 242596 w 839755"/>
                <a:gd name="connsiteY4" fmla="*/ 494522 h 1282267"/>
                <a:gd name="connsiteX5" fmla="*/ 270588 w 839755"/>
                <a:gd name="connsiteY5" fmla="*/ 550506 h 1282267"/>
                <a:gd name="connsiteX6" fmla="*/ 289249 w 839755"/>
                <a:gd name="connsiteY6" fmla="*/ 625151 h 1282267"/>
                <a:gd name="connsiteX7" fmla="*/ 298580 w 839755"/>
                <a:gd name="connsiteY7" fmla="*/ 671804 h 1282267"/>
                <a:gd name="connsiteX8" fmla="*/ 289249 w 839755"/>
                <a:gd name="connsiteY8" fmla="*/ 746449 h 1282267"/>
                <a:gd name="connsiteX9" fmla="*/ 261257 w 839755"/>
                <a:gd name="connsiteY9" fmla="*/ 802433 h 1282267"/>
                <a:gd name="connsiteX10" fmla="*/ 158621 w 839755"/>
                <a:gd name="connsiteY10" fmla="*/ 839755 h 1282267"/>
                <a:gd name="connsiteX11" fmla="*/ 102637 w 839755"/>
                <a:gd name="connsiteY11" fmla="*/ 858416 h 1282267"/>
                <a:gd name="connsiteX12" fmla="*/ 74645 w 839755"/>
                <a:gd name="connsiteY12" fmla="*/ 867747 h 1282267"/>
                <a:gd name="connsiteX13" fmla="*/ 46653 w 839755"/>
                <a:gd name="connsiteY13" fmla="*/ 877078 h 1282267"/>
                <a:gd name="connsiteX14" fmla="*/ 18662 w 839755"/>
                <a:gd name="connsiteY14" fmla="*/ 905069 h 1282267"/>
                <a:gd name="connsiteX15" fmla="*/ 0 w 839755"/>
                <a:gd name="connsiteY15" fmla="*/ 961053 h 1282267"/>
                <a:gd name="connsiteX16" fmla="*/ 9331 w 839755"/>
                <a:gd name="connsiteY16" fmla="*/ 1129004 h 1282267"/>
                <a:gd name="connsiteX17" fmla="*/ 18662 w 839755"/>
                <a:gd name="connsiteY17" fmla="*/ 1156996 h 1282267"/>
                <a:gd name="connsiteX18" fmla="*/ 65315 w 839755"/>
                <a:gd name="connsiteY18" fmla="*/ 1203649 h 1282267"/>
                <a:gd name="connsiteX19" fmla="*/ 102637 w 839755"/>
                <a:gd name="connsiteY19" fmla="*/ 1212980 h 1282267"/>
                <a:gd name="connsiteX20" fmla="*/ 410547 w 839755"/>
                <a:gd name="connsiteY20" fmla="*/ 1212980 h 1282267"/>
                <a:gd name="connsiteX21" fmla="*/ 475862 w 839755"/>
                <a:gd name="connsiteY21" fmla="*/ 1194318 h 1282267"/>
                <a:gd name="connsiteX22" fmla="*/ 569168 w 839755"/>
                <a:gd name="connsiteY22" fmla="*/ 1156996 h 1282267"/>
                <a:gd name="connsiteX23" fmla="*/ 681135 w 839755"/>
                <a:gd name="connsiteY23" fmla="*/ 1110343 h 1282267"/>
                <a:gd name="connsiteX24" fmla="*/ 718457 w 839755"/>
                <a:gd name="connsiteY24" fmla="*/ 1082351 h 1282267"/>
                <a:gd name="connsiteX25" fmla="*/ 746449 w 839755"/>
                <a:gd name="connsiteY25" fmla="*/ 1045029 h 1282267"/>
                <a:gd name="connsiteX26" fmla="*/ 765111 w 839755"/>
                <a:gd name="connsiteY26" fmla="*/ 1026367 h 1282267"/>
                <a:gd name="connsiteX27" fmla="*/ 774441 w 839755"/>
                <a:gd name="connsiteY27" fmla="*/ 998376 h 1282267"/>
                <a:gd name="connsiteX28" fmla="*/ 793102 w 839755"/>
                <a:gd name="connsiteY28" fmla="*/ 979714 h 1282267"/>
                <a:gd name="connsiteX29" fmla="*/ 783772 w 839755"/>
                <a:gd name="connsiteY29" fmla="*/ 746449 h 1282267"/>
                <a:gd name="connsiteX30" fmla="*/ 811764 w 839755"/>
                <a:gd name="connsiteY30" fmla="*/ 671804 h 1282267"/>
                <a:gd name="connsiteX31" fmla="*/ 839755 w 839755"/>
                <a:gd name="connsiteY31" fmla="*/ 569167 h 1282267"/>
                <a:gd name="connsiteX32" fmla="*/ 821094 w 839755"/>
                <a:gd name="connsiteY32" fmla="*/ 354563 h 1282267"/>
                <a:gd name="connsiteX33" fmla="*/ 811764 w 839755"/>
                <a:gd name="connsiteY33" fmla="*/ 317241 h 1282267"/>
                <a:gd name="connsiteX34" fmla="*/ 727788 w 839755"/>
                <a:gd name="connsiteY34" fmla="*/ 167951 h 1282267"/>
                <a:gd name="connsiteX35" fmla="*/ 699796 w 839755"/>
                <a:gd name="connsiteY35" fmla="*/ 139959 h 1282267"/>
                <a:gd name="connsiteX36" fmla="*/ 662474 w 839755"/>
                <a:gd name="connsiteY36" fmla="*/ 74645 h 1282267"/>
                <a:gd name="connsiteX37" fmla="*/ 634482 w 839755"/>
                <a:gd name="connsiteY37" fmla="*/ 46653 h 1282267"/>
                <a:gd name="connsiteX38" fmla="*/ 550506 w 839755"/>
                <a:gd name="connsiteY38" fmla="*/ 0 h 1282267"/>
                <a:gd name="connsiteX39" fmla="*/ 513184 w 839755"/>
                <a:gd name="connsiteY39" fmla="*/ 55984 h 1282267"/>
                <a:gd name="connsiteX40" fmla="*/ 466531 w 839755"/>
                <a:gd name="connsiteY40" fmla="*/ 121298 h 1282267"/>
                <a:gd name="connsiteX41" fmla="*/ 438539 w 839755"/>
                <a:gd name="connsiteY41" fmla="*/ 149290 h 1282267"/>
                <a:gd name="connsiteX42" fmla="*/ 419878 w 839755"/>
                <a:gd name="connsiteY42" fmla="*/ 177282 h 1282267"/>
                <a:gd name="connsiteX43" fmla="*/ 363894 w 839755"/>
                <a:gd name="connsiteY43" fmla="*/ 214604 h 1282267"/>
                <a:gd name="connsiteX44" fmla="*/ 307911 w 839755"/>
                <a:gd name="connsiteY44" fmla="*/ 233265 h 1282267"/>
                <a:gd name="connsiteX45" fmla="*/ 289249 w 839755"/>
                <a:gd name="connsiteY45" fmla="*/ 251927 h 1282267"/>
                <a:gd name="connsiteX46" fmla="*/ 233266 w 839755"/>
                <a:gd name="connsiteY46" fmla="*/ 270588 h 1282267"/>
                <a:gd name="connsiteX47" fmla="*/ 214604 w 839755"/>
                <a:gd name="connsiteY47" fmla="*/ 326571 h 1282267"/>
                <a:gd name="connsiteX48" fmla="*/ 205274 w 839755"/>
                <a:gd name="connsiteY48" fmla="*/ 354563 h 1282267"/>
                <a:gd name="connsiteX49" fmla="*/ 139960 w 839755"/>
                <a:gd name="connsiteY49" fmla="*/ 382555 h 128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839755" h="1282267">
                  <a:moveTo>
                    <a:pt x="139960" y="382555"/>
                  </a:moveTo>
                  <a:lnTo>
                    <a:pt x="139960" y="382555"/>
                  </a:lnTo>
                  <a:cubicBezTo>
                    <a:pt x="164841" y="401216"/>
                    <a:pt x="192612" y="416547"/>
                    <a:pt x="214604" y="438539"/>
                  </a:cubicBezTo>
                  <a:cubicBezTo>
                    <a:pt x="221559" y="445494"/>
                    <a:pt x="219536" y="457734"/>
                    <a:pt x="223935" y="466531"/>
                  </a:cubicBezTo>
                  <a:cubicBezTo>
                    <a:pt x="228950" y="476561"/>
                    <a:pt x="237150" y="484719"/>
                    <a:pt x="242596" y="494522"/>
                  </a:cubicBezTo>
                  <a:cubicBezTo>
                    <a:pt x="252728" y="512760"/>
                    <a:pt x="261257" y="531845"/>
                    <a:pt x="270588" y="550506"/>
                  </a:cubicBezTo>
                  <a:cubicBezTo>
                    <a:pt x="276808" y="575388"/>
                    <a:pt x="283482" y="600160"/>
                    <a:pt x="289249" y="625151"/>
                  </a:cubicBezTo>
                  <a:cubicBezTo>
                    <a:pt x="292815" y="640604"/>
                    <a:pt x="298580" y="655945"/>
                    <a:pt x="298580" y="671804"/>
                  </a:cubicBezTo>
                  <a:cubicBezTo>
                    <a:pt x="298580" y="696879"/>
                    <a:pt x="293735" y="721778"/>
                    <a:pt x="289249" y="746449"/>
                  </a:cubicBezTo>
                  <a:cubicBezTo>
                    <a:pt x="285876" y="765002"/>
                    <a:pt x="274540" y="789150"/>
                    <a:pt x="261257" y="802433"/>
                  </a:cubicBezTo>
                  <a:cubicBezTo>
                    <a:pt x="231917" y="831773"/>
                    <a:pt x="198424" y="826488"/>
                    <a:pt x="158621" y="839755"/>
                  </a:cubicBezTo>
                  <a:lnTo>
                    <a:pt x="102637" y="858416"/>
                  </a:lnTo>
                  <a:lnTo>
                    <a:pt x="74645" y="867747"/>
                  </a:lnTo>
                  <a:lnTo>
                    <a:pt x="46653" y="877078"/>
                  </a:lnTo>
                  <a:cubicBezTo>
                    <a:pt x="37323" y="886408"/>
                    <a:pt x="25070" y="893534"/>
                    <a:pt x="18662" y="905069"/>
                  </a:cubicBezTo>
                  <a:cubicBezTo>
                    <a:pt x="9109" y="922264"/>
                    <a:pt x="0" y="961053"/>
                    <a:pt x="0" y="961053"/>
                  </a:cubicBezTo>
                  <a:cubicBezTo>
                    <a:pt x="3110" y="1017037"/>
                    <a:pt x="4015" y="1073187"/>
                    <a:pt x="9331" y="1129004"/>
                  </a:cubicBezTo>
                  <a:cubicBezTo>
                    <a:pt x="10264" y="1138795"/>
                    <a:pt x="12761" y="1149128"/>
                    <a:pt x="18662" y="1156996"/>
                  </a:cubicBezTo>
                  <a:cubicBezTo>
                    <a:pt x="31857" y="1174590"/>
                    <a:pt x="43979" y="1198315"/>
                    <a:pt x="65315" y="1203649"/>
                  </a:cubicBezTo>
                  <a:lnTo>
                    <a:pt x="102637" y="1212980"/>
                  </a:lnTo>
                  <a:cubicBezTo>
                    <a:pt x="206570" y="1282267"/>
                    <a:pt x="135012" y="1242768"/>
                    <a:pt x="410547" y="1212980"/>
                  </a:cubicBezTo>
                  <a:cubicBezTo>
                    <a:pt x="433059" y="1210546"/>
                    <a:pt x="454174" y="1200824"/>
                    <a:pt x="475862" y="1194318"/>
                  </a:cubicBezTo>
                  <a:cubicBezTo>
                    <a:pt x="525957" y="1179290"/>
                    <a:pt x="495699" y="1184547"/>
                    <a:pt x="569168" y="1156996"/>
                  </a:cubicBezTo>
                  <a:cubicBezTo>
                    <a:pt x="655991" y="1124437"/>
                    <a:pt x="631553" y="1145759"/>
                    <a:pt x="681135" y="1110343"/>
                  </a:cubicBezTo>
                  <a:cubicBezTo>
                    <a:pt x="693789" y="1101304"/>
                    <a:pt x="707461" y="1093347"/>
                    <a:pt x="718457" y="1082351"/>
                  </a:cubicBezTo>
                  <a:cubicBezTo>
                    <a:pt x="729453" y="1071355"/>
                    <a:pt x="736493" y="1056975"/>
                    <a:pt x="746449" y="1045029"/>
                  </a:cubicBezTo>
                  <a:cubicBezTo>
                    <a:pt x="752081" y="1038271"/>
                    <a:pt x="758890" y="1032588"/>
                    <a:pt x="765111" y="1026367"/>
                  </a:cubicBezTo>
                  <a:cubicBezTo>
                    <a:pt x="768221" y="1017037"/>
                    <a:pt x="769381" y="1006810"/>
                    <a:pt x="774441" y="998376"/>
                  </a:cubicBezTo>
                  <a:cubicBezTo>
                    <a:pt x="778967" y="990832"/>
                    <a:pt x="792776" y="988505"/>
                    <a:pt x="793102" y="979714"/>
                  </a:cubicBezTo>
                  <a:cubicBezTo>
                    <a:pt x="795982" y="901950"/>
                    <a:pt x="786882" y="824204"/>
                    <a:pt x="783772" y="746449"/>
                  </a:cubicBezTo>
                  <a:cubicBezTo>
                    <a:pt x="805891" y="635847"/>
                    <a:pt x="776817" y="750435"/>
                    <a:pt x="811764" y="671804"/>
                  </a:cubicBezTo>
                  <a:cubicBezTo>
                    <a:pt x="828983" y="633061"/>
                    <a:pt x="831773" y="609079"/>
                    <a:pt x="839755" y="569167"/>
                  </a:cubicBezTo>
                  <a:cubicBezTo>
                    <a:pt x="833535" y="497632"/>
                    <a:pt x="829023" y="425928"/>
                    <a:pt x="821094" y="354563"/>
                  </a:cubicBezTo>
                  <a:cubicBezTo>
                    <a:pt x="819678" y="341818"/>
                    <a:pt x="816146" y="329292"/>
                    <a:pt x="811764" y="317241"/>
                  </a:cubicBezTo>
                  <a:cubicBezTo>
                    <a:pt x="794245" y="269065"/>
                    <a:pt x="763213" y="203376"/>
                    <a:pt x="727788" y="167951"/>
                  </a:cubicBezTo>
                  <a:cubicBezTo>
                    <a:pt x="718457" y="158620"/>
                    <a:pt x="708244" y="150096"/>
                    <a:pt x="699796" y="139959"/>
                  </a:cubicBezTo>
                  <a:cubicBezTo>
                    <a:pt x="655720" y="87067"/>
                    <a:pt x="708104" y="138527"/>
                    <a:pt x="662474" y="74645"/>
                  </a:cubicBezTo>
                  <a:cubicBezTo>
                    <a:pt x="654804" y="63907"/>
                    <a:pt x="644898" y="54754"/>
                    <a:pt x="634482" y="46653"/>
                  </a:cubicBezTo>
                  <a:cubicBezTo>
                    <a:pt x="586358" y="9223"/>
                    <a:pt x="592740" y="14078"/>
                    <a:pt x="550506" y="0"/>
                  </a:cubicBezTo>
                  <a:lnTo>
                    <a:pt x="513184" y="55984"/>
                  </a:lnTo>
                  <a:cubicBezTo>
                    <a:pt x="498413" y="78140"/>
                    <a:pt x="483894" y="101041"/>
                    <a:pt x="466531" y="121298"/>
                  </a:cubicBezTo>
                  <a:cubicBezTo>
                    <a:pt x="457943" y="131317"/>
                    <a:pt x="446987" y="139153"/>
                    <a:pt x="438539" y="149290"/>
                  </a:cubicBezTo>
                  <a:cubicBezTo>
                    <a:pt x="431360" y="157905"/>
                    <a:pt x="428317" y="169898"/>
                    <a:pt x="419878" y="177282"/>
                  </a:cubicBezTo>
                  <a:cubicBezTo>
                    <a:pt x="402999" y="192051"/>
                    <a:pt x="385171" y="207512"/>
                    <a:pt x="363894" y="214604"/>
                  </a:cubicBezTo>
                  <a:lnTo>
                    <a:pt x="307911" y="233265"/>
                  </a:lnTo>
                  <a:cubicBezTo>
                    <a:pt x="301690" y="239486"/>
                    <a:pt x="297118" y="247993"/>
                    <a:pt x="289249" y="251927"/>
                  </a:cubicBezTo>
                  <a:cubicBezTo>
                    <a:pt x="271655" y="260724"/>
                    <a:pt x="233266" y="270588"/>
                    <a:pt x="233266" y="270588"/>
                  </a:cubicBezTo>
                  <a:lnTo>
                    <a:pt x="214604" y="326571"/>
                  </a:lnTo>
                  <a:cubicBezTo>
                    <a:pt x="211494" y="335902"/>
                    <a:pt x="214816" y="352178"/>
                    <a:pt x="205274" y="354563"/>
                  </a:cubicBezTo>
                  <a:lnTo>
                    <a:pt x="139960" y="38255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直接箭头连接符 27"/>
            <p:cNvCxnSpPr/>
            <p:nvPr/>
          </p:nvCxnSpPr>
          <p:spPr>
            <a:xfrm flipV="1">
              <a:off x="5596969" y="4951746"/>
              <a:ext cx="0" cy="821649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32"/>
            <p:cNvCxnSpPr/>
            <p:nvPr/>
          </p:nvCxnSpPr>
          <p:spPr>
            <a:xfrm flipV="1">
              <a:off x="2258143" y="5769247"/>
              <a:ext cx="3331091" cy="4148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33"/>
            <p:cNvCxnSpPr/>
            <p:nvPr/>
          </p:nvCxnSpPr>
          <p:spPr>
            <a:xfrm flipV="1">
              <a:off x="2267101" y="4959157"/>
              <a:ext cx="3322133" cy="18974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34"/>
            <p:cNvCxnSpPr/>
            <p:nvPr/>
          </p:nvCxnSpPr>
          <p:spPr>
            <a:xfrm flipV="1">
              <a:off x="2846996" y="5931265"/>
              <a:ext cx="3336304" cy="5222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35"/>
            <p:cNvCxnSpPr/>
            <p:nvPr/>
          </p:nvCxnSpPr>
          <p:spPr>
            <a:xfrm>
              <a:off x="3230141" y="5579236"/>
              <a:ext cx="3337888" cy="5420"/>
            </a:xfrm>
            <a:prstGeom prst="line">
              <a:avLst/>
            </a:prstGeom>
            <a:ln w="1270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36"/>
            <p:cNvSpPr/>
            <p:nvPr/>
          </p:nvSpPr>
          <p:spPr>
            <a:xfrm>
              <a:off x="944717" y="4203065"/>
              <a:ext cx="3179874" cy="24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矩形 37"/>
            <p:cNvSpPr/>
            <p:nvPr/>
          </p:nvSpPr>
          <p:spPr>
            <a:xfrm>
              <a:off x="4286976" y="4203065"/>
              <a:ext cx="3179874" cy="24579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4717" y="4203073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target image </a:t>
              </a:r>
              <a:r>
                <a:rPr lang="en-US" sz="1400" b="1" i="1" dirty="0"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93090" y="4196104"/>
              <a:ext cx="7020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itchFamily="18" charset="0"/>
                  <a:cs typeface="Times New Roman" pitchFamily="18" charset="0"/>
                </a:rPr>
                <a:t>atlas </a:t>
              </a:r>
              <a:r>
                <a:rPr lang="en-US" sz="1400" b="1" i="1" dirty="0"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16825" y="5661235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itchFamily="18" charset="0"/>
                  <a:cs typeface="Times New Roman" pitchFamily="18" charset="0"/>
                </a:rPr>
                <a:t>P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826253" y="5917078"/>
              <a:ext cx="216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graphicFrame>
          <p:nvGraphicFramePr>
            <p:cNvPr id="24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93101145"/>
                </p:ext>
              </p:extLst>
            </p:nvPr>
          </p:nvGraphicFramePr>
          <p:xfrm>
            <a:off x="2160842" y="4755841"/>
            <a:ext cx="216024" cy="203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5" name="Equation" r:id="rId9" imgW="215640" imgH="203040" progId="Equation.DSMT4">
                    <p:embed/>
                  </p:oleObj>
                </mc:Choice>
                <mc:Fallback>
                  <p:oleObj name="Equation" r:id="rId9" imgW="215640" imgH="203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60842" y="4755841"/>
                          <a:ext cx="216024" cy="203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12925664"/>
                </p:ext>
              </p:extLst>
            </p:nvPr>
          </p:nvGraphicFramePr>
          <p:xfrm>
            <a:off x="3236394" y="5322352"/>
            <a:ext cx="228600" cy="2166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6" name="Equation" r:id="rId10" imgW="228600" imgH="215640" progId="Equation.DSMT4">
                    <p:embed/>
                  </p:oleObj>
                </mc:Choice>
                <mc:Fallback>
                  <p:oleObj name="Equation" r:id="rId10" imgW="228600" imgH="215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6394" y="5322352"/>
                          <a:ext cx="228600" cy="2166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38765079"/>
                </p:ext>
              </p:extLst>
            </p:nvPr>
          </p:nvGraphicFramePr>
          <p:xfrm>
            <a:off x="2186855" y="5756671"/>
            <a:ext cx="178594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7" name="Equation" r:id="rId12" imgW="177480" imgH="228600" progId="Equation.DSMT4">
                    <p:embed/>
                  </p:oleObj>
                </mc:Choice>
                <mc:Fallback>
                  <p:oleObj name="Equation" r:id="rId12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86855" y="5756671"/>
                          <a:ext cx="178594" cy="2286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0420689"/>
                </p:ext>
              </p:extLst>
            </p:nvPr>
          </p:nvGraphicFramePr>
          <p:xfrm>
            <a:off x="2727480" y="5911973"/>
            <a:ext cx="177800" cy="241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8" name="Equation" r:id="rId14" imgW="177480" imgH="241200" progId="Equation.DSMT4">
                    <p:embed/>
                  </p:oleObj>
                </mc:Choice>
                <mc:Fallback>
                  <p:oleObj name="Equation" r:id="rId14" imgW="177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7480" y="5911973"/>
                          <a:ext cx="177800" cy="241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6849238"/>
                </p:ext>
              </p:extLst>
            </p:nvPr>
          </p:nvGraphicFramePr>
          <p:xfrm>
            <a:off x="2618903" y="5121175"/>
            <a:ext cx="545306" cy="229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9" name="Equation" r:id="rId16" imgW="545760" imgH="228600" progId="Equation.DSMT4">
                    <p:embed/>
                  </p:oleObj>
                </mc:Choice>
                <mc:Fallback>
                  <p:oleObj name="Equation" r:id="rId16" imgW="54576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18903" y="5121175"/>
                          <a:ext cx="545306" cy="2297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曲线连接符 56"/>
            <p:cNvCxnSpPr>
              <a:stCxn id="22" idx="6"/>
            </p:cNvCxnSpPr>
            <p:nvPr/>
          </p:nvCxnSpPr>
          <p:spPr>
            <a:xfrm flipV="1">
              <a:off x="2458989" y="5337199"/>
              <a:ext cx="429944" cy="320792"/>
            </a:xfrm>
            <a:prstGeom prst="curvedConnector3">
              <a:avLst>
                <a:gd name="adj1" fmla="val 98830"/>
              </a:avLst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0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6769529"/>
                </p:ext>
              </p:extLst>
            </p:nvPr>
          </p:nvGraphicFramePr>
          <p:xfrm>
            <a:off x="2600560" y="6349546"/>
            <a:ext cx="558404" cy="2297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0" name="Equation" r:id="rId18" imgW="558720" imgH="228600" progId="Equation.DSMT4">
                    <p:embed/>
                  </p:oleObj>
                </mc:Choice>
                <mc:Fallback>
                  <p:oleObj name="Equation" r:id="rId18" imgW="55872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0560" y="6349546"/>
                          <a:ext cx="558404" cy="2297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1" name="曲线连接符 66"/>
            <p:cNvCxnSpPr/>
            <p:nvPr/>
          </p:nvCxnSpPr>
          <p:spPr>
            <a:xfrm rot="16200000" flipH="1">
              <a:off x="2510891" y="5985271"/>
              <a:ext cx="486054" cy="270030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任意多边形 94"/>
            <p:cNvSpPr/>
            <p:nvPr/>
          </p:nvSpPr>
          <p:spPr>
            <a:xfrm>
              <a:off x="2258661" y="4524675"/>
              <a:ext cx="3387013" cy="1249136"/>
            </a:xfrm>
            <a:custGeom>
              <a:avLst/>
              <a:gdLst>
                <a:gd name="connsiteX0" fmla="*/ 0 w 4516016"/>
                <a:gd name="connsiteY0" fmla="*/ 1665514 h 1665514"/>
                <a:gd name="connsiteX1" fmla="*/ 774441 w 4516016"/>
                <a:gd name="connsiteY1" fmla="*/ 200608 h 1665514"/>
                <a:gd name="connsiteX2" fmla="*/ 4516016 w 4516016"/>
                <a:gd name="connsiteY2" fmla="*/ 461865 h 166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16016" h="1665514">
                  <a:moveTo>
                    <a:pt x="0" y="1665514"/>
                  </a:moveTo>
                  <a:cubicBezTo>
                    <a:pt x="10886" y="1033365"/>
                    <a:pt x="21772" y="401216"/>
                    <a:pt x="774441" y="200608"/>
                  </a:cubicBezTo>
                  <a:cubicBezTo>
                    <a:pt x="1527110" y="0"/>
                    <a:pt x="3889310" y="421432"/>
                    <a:pt x="4516016" y="461865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33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1514791"/>
                </p:ext>
              </p:extLst>
            </p:nvPr>
          </p:nvGraphicFramePr>
          <p:xfrm>
            <a:off x="2888933" y="4419097"/>
            <a:ext cx="790575" cy="2297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1" name="Equation" r:id="rId20" imgW="787320" imgH="228600" progId="Equation.DSMT4">
                    <p:embed/>
                  </p:oleObj>
                </mc:Choice>
                <mc:Fallback>
                  <p:oleObj name="Equation" r:id="rId20" imgW="78732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8933" y="4419097"/>
                          <a:ext cx="790575" cy="2297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30099395"/>
                </p:ext>
              </p:extLst>
            </p:nvPr>
          </p:nvGraphicFramePr>
          <p:xfrm>
            <a:off x="6561338" y="6147289"/>
            <a:ext cx="790575" cy="241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12" name="Equation" r:id="rId22" imgW="787320" imgH="241200" progId="Equation.DSMT4">
                    <p:embed/>
                  </p:oleObj>
                </mc:Choice>
                <mc:Fallback>
                  <p:oleObj name="Equation" r:id="rId22" imgW="78732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1338" y="6147289"/>
                          <a:ext cx="790575" cy="2416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任意多边形 106"/>
            <p:cNvSpPr/>
            <p:nvPr/>
          </p:nvSpPr>
          <p:spPr>
            <a:xfrm>
              <a:off x="2825494" y="5466368"/>
              <a:ext cx="4023875" cy="1074886"/>
            </a:xfrm>
            <a:custGeom>
              <a:avLst/>
              <a:gdLst>
                <a:gd name="connsiteX0" fmla="*/ 0 w 5204927"/>
                <a:gd name="connsiteY0" fmla="*/ 653143 h 1433804"/>
                <a:gd name="connsiteX1" fmla="*/ 4366727 w 5204927"/>
                <a:gd name="connsiteY1" fmla="*/ 1324947 h 1433804"/>
                <a:gd name="connsiteX2" fmla="*/ 5029200 w 5204927"/>
                <a:gd name="connsiteY2" fmla="*/ 0 h 143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04927" h="1433804">
                  <a:moveTo>
                    <a:pt x="0" y="653143"/>
                  </a:moveTo>
                  <a:cubicBezTo>
                    <a:pt x="1764263" y="1043473"/>
                    <a:pt x="3528527" y="1433804"/>
                    <a:pt x="4366727" y="1324947"/>
                  </a:cubicBezTo>
                  <a:cubicBezTo>
                    <a:pt x="5204927" y="1216090"/>
                    <a:pt x="4904792" y="51318"/>
                    <a:pt x="5029200" y="0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直接箭头连接符 61"/>
            <p:cNvCxnSpPr/>
            <p:nvPr/>
          </p:nvCxnSpPr>
          <p:spPr>
            <a:xfrm rot="2700000" flipV="1">
              <a:off x="6426440" y="5452674"/>
              <a:ext cx="0" cy="585216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4296" y="2050527"/>
            <a:ext cx="3223907" cy="53256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18074" y="1909210"/>
            <a:ext cx="7086695" cy="998126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5695305" y="2589208"/>
            <a:ext cx="189632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539157" y="2681397"/>
            <a:ext cx="2418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term: how similar is supervoxel P to the supervoxel in atlas A pointed to by</a:t>
            </a:r>
            <a:endParaRPr lang="en-US" i="1" baseline="-25000" dirty="0">
              <a:solidFill>
                <a:srgbClr val="FF0000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9616774" y="2589208"/>
            <a:ext cx="1896324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055100" y="2643920"/>
            <a:ext cx="3022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Binary potential: how similar are displacements at adjacent supervoxels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P,Q; weighted by the proximity and area of border between P and Q. 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913859" y="4671568"/>
            <a:ext cx="4801762" cy="38858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173215" y="5486028"/>
            <a:ext cx="4669282" cy="672094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1308446" y="2762658"/>
            <a:ext cx="249488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333846" y="2759264"/>
            <a:ext cx="2418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Search space: discrete set of displacements from target supervoxel centers</a:t>
            </a:r>
            <a:endParaRPr lang="en-US" i="1" baseline="-25000" dirty="0">
              <a:solidFill>
                <a:srgbClr val="FF0000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982786" y="3594152"/>
            <a:ext cx="837125" cy="21603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726572" y="6455050"/>
            <a:ext cx="435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Minimized using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FastPD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Glocker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2008)</a:t>
            </a:r>
          </a:p>
        </p:txBody>
      </p:sp>
    </p:spTree>
    <p:extLst>
      <p:ext uri="{BB962C8B-B14F-4D97-AF65-F5344CB8AC3E}">
        <p14:creationId xmlns:p14="http://schemas.microsoft.com/office/powerpoint/2010/main" val="61298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/>
      <p:bldP spid="6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1"/>
          <p:cNvSpPr/>
          <p:nvPr/>
        </p:nvSpPr>
        <p:spPr>
          <a:xfrm>
            <a:off x="3952044" y="5207384"/>
            <a:ext cx="484632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圆角矩形 39"/>
          <p:cNvSpPr/>
          <p:nvPr/>
        </p:nvSpPr>
        <p:spPr>
          <a:xfrm>
            <a:off x="3931724" y="1427864"/>
            <a:ext cx="4886960" cy="137160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圆角矩形 43"/>
          <p:cNvSpPr/>
          <p:nvPr/>
        </p:nvSpPr>
        <p:spPr>
          <a:xfrm>
            <a:off x="9021884" y="1031624"/>
            <a:ext cx="3078480" cy="5730240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圆角矩形 45"/>
          <p:cNvSpPr/>
          <p:nvPr/>
        </p:nvSpPr>
        <p:spPr>
          <a:xfrm>
            <a:off x="91636" y="3012824"/>
            <a:ext cx="8848968" cy="16662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prstDash val="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669" y="208823"/>
            <a:ext cx="10515600" cy="1325563"/>
          </a:xfrm>
        </p:spPr>
        <p:txBody>
          <a:bodyPr/>
          <a:lstStyle/>
          <a:p>
            <a:r>
              <a:rPr lang="en-US" b="1" dirty="0"/>
              <a:t>Details of the method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0684" y="2006984"/>
            <a:ext cx="78232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atlases</a:t>
            </a:r>
          </a:p>
        </p:txBody>
      </p:sp>
      <p:sp>
        <p:nvSpPr>
          <p:cNvPr id="8" name="圆角矩形 5"/>
          <p:cNvSpPr/>
          <p:nvPr/>
        </p:nvSpPr>
        <p:spPr>
          <a:xfrm>
            <a:off x="424668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9" name="圆角矩形 6"/>
          <p:cNvSpPr/>
          <p:nvPr/>
        </p:nvSpPr>
        <p:spPr>
          <a:xfrm>
            <a:off x="5841804" y="205778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0" name="直接箭头连接符 7"/>
          <p:cNvCxnSpPr>
            <a:stCxn id="10" idx="3"/>
            <a:endCxn id="11" idx="1"/>
          </p:cNvCxnSpPr>
          <p:nvPr/>
        </p:nvCxnSpPr>
        <p:spPr>
          <a:xfrm>
            <a:off x="5354124" y="231686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8"/>
          <p:cNvSpPr/>
          <p:nvPr/>
        </p:nvSpPr>
        <p:spPr>
          <a:xfrm>
            <a:off x="7609644" y="205778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12" name="直接箭头连接符 9"/>
          <p:cNvCxnSpPr>
            <a:stCxn id="11" idx="3"/>
            <a:endCxn id="13" idx="1"/>
          </p:cNvCxnSpPr>
          <p:nvPr/>
        </p:nvCxnSpPr>
        <p:spPr>
          <a:xfrm>
            <a:off x="7152444" y="231686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0"/>
          <p:cNvCxnSpPr>
            <a:stCxn id="57" idx="6"/>
            <a:endCxn id="10" idx="1"/>
          </p:cNvCxnSpPr>
          <p:nvPr/>
        </p:nvCxnSpPr>
        <p:spPr>
          <a:xfrm flipV="1">
            <a:off x="3187980" y="2316864"/>
            <a:ext cx="1058704" cy="57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1"/>
          <p:cNvSpPr/>
          <p:nvPr/>
        </p:nvSpPr>
        <p:spPr>
          <a:xfrm>
            <a:off x="9194604" y="205778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15" name="直接箭头连接符 12"/>
          <p:cNvCxnSpPr>
            <a:stCxn id="13" idx="3"/>
            <a:endCxn id="16" idx="1"/>
          </p:cNvCxnSpPr>
          <p:nvPr/>
        </p:nvCxnSpPr>
        <p:spPr>
          <a:xfrm>
            <a:off x="8717084" y="231686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20524" y="5552824"/>
            <a:ext cx="782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target image</a:t>
            </a:r>
          </a:p>
        </p:txBody>
      </p:sp>
      <p:sp>
        <p:nvSpPr>
          <p:cNvPr id="17" name="圆角矩形 14"/>
          <p:cNvSpPr/>
          <p:nvPr/>
        </p:nvSpPr>
        <p:spPr>
          <a:xfrm>
            <a:off x="423652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N3 correction</a:t>
            </a:r>
          </a:p>
        </p:txBody>
      </p:sp>
      <p:sp>
        <p:nvSpPr>
          <p:cNvPr id="18" name="圆角矩形 15"/>
          <p:cNvSpPr/>
          <p:nvPr/>
        </p:nvSpPr>
        <p:spPr>
          <a:xfrm>
            <a:off x="5831644" y="5837304"/>
            <a:ext cx="13106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FLIRT affine registration</a:t>
            </a:r>
          </a:p>
        </p:txBody>
      </p:sp>
      <p:cxnSp>
        <p:nvCxnSpPr>
          <p:cNvPr id="19" name="直接箭头连接符 16"/>
          <p:cNvCxnSpPr>
            <a:stCxn id="19" idx="3"/>
            <a:endCxn id="20" idx="1"/>
          </p:cNvCxnSpPr>
          <p:nvPr/>
        </p:nvCxnSpPr>
        <p:spPr>
          <a:xfrm>
            <a:off x="5343964" y="6096384"/>
            <a:ext cx="48768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7"/>
          <p:cNvSpPr/>
          <p:nvPr/>
        </p:nvSpPr>
        <p:spPr>
          <a:xfrm>
            <a:off x="7599484" y="5837304"/>
            <a:ext cx="1107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histogram matching</a:t>
            </a:r>
          </a:p>
        </p:txBody>
      </p:sp>
      <p:cxnSp>
        <p:nvCxnSpPr>
          <p:cNvPr id="21" name="直接箭头连接符 18"/>
          <p:cNvCxnSpPr>
            <a:stCxn id="20" idx="3"/>
            <a:endCxn id="22" idx="1"/>
          </p:cNvCxnSpPr>
          <p:nvPr/>
        </p:nvCxnSpPr>
        <p:spPr>
          <a:xfrm>
            <a:off x="7142284" y="6096384"/>
            <a:ext cx="4572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19"/>
          <p:cNvCxnSpPr>
            <a:endCxn id="19" idx="1"/>
          </p:cNvCxnSpPr>
          <p:nvPr/>
        </p:nvCxnSpPr>
        <p:spPr>
          <a:xfrm>
            <a:off x="3187980" y="6095050"/>
            <a:ext cx="1048544" cy="133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20"/>
          <p:cNvSpPr/>
          <p:nvPr/>
        </p:nvSpPr>
        <p:spPr>
          <a:xfrm>
            <a:off x="9184444" y="583730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generation</a:t>
            </a:r>
          </a:p>
        </p:txBody>
      </p:sp>
      <p:cxnSp>
        <p:nvCxnSpPr>
          <p:cNvPr id="24" name="直接箭头连接符 21"/>
          <p:cNvCxnSpPr>
            <a:stCxn id="22" idx="3"/>
            <a:endCxn id="25" idx="1"/>
          </p:cNvCxnSpPr>
          <p:nvPr/>
        </p:nvCxnSpPr>
        <p:spPr>
          <a:xfrm>
            <a:off x="8706924" y="6096384"/>
            <a:ext cx="47752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2"/>
          <p:cNvSpPr/>
          <p:nvPr/>
        </p:nvSpPr>
        <p:spPr>
          <a:xfrm>
            <a:off x="10759244" y="3947544"/>
            <a:ext cx="123952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supervoxel-level MRF</a:t>
            </a:r>
          </a:p>
        </p:txBody>
      </p:sp>
      <p:cxnSp>
        <p:nvCxnSpPr>
          <p:cNvPr id="26" name="形状 23"/>
          <p:cNvCxnSpPr>
            <a:stCxn id="16" idx="3"/>
            <a:endCxn id="27" idx="0"/>
          </p:cNvCxnSpPr>
          <p:nvPr/>
        </p:nvCxnSpPr>
        <p:spPr>
          <a:xfrm>
            <a:off x="10434124" y="2316864"/>
            <a:ext cx="94488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形状 24"/>
          <p:cNvCxnSpPr>
            <a:stCxn id="25" idx="3"/>
            <a:endCxn id="27" idx="2"/>
          </p:cNvCxnSpPr>
          <p:nvPr/>
        </p:nvCxnSpPr>
        <p:spPr>
          <a:xfrm flipV="1">
            <a:off x="10423964" y="4465704"/>
            <a:ext cx="955040" cy="1630680"/>
          </a:xfrm>
          <a:prstGeom prst="bentConnector2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圆角矩形 25"/>
          <p:cNvSpPr/>
          <p:nvPr/>
        </p:nvSpPr>
        <p:spPr>
          <a:xfrm>
            <a:off x="756900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kNN</a:t>
            </a:r>
          </a:p>
        </p:txBody>
      </p:sp>
      <p:cxnSp>
        <p:nvCxnSpPr>
          <p:cNvPr id="29" name="直接箭头连接符 26"/>
          <p:cNvCxnSpPr>
            <a:stCxn id="27" idx="1"/>
            <a:endCxn id="30" idx="3"/>
          </p:cNvCxnSpPr>
          <p:nvPr/>
        </p:nvCxnSpPr>
        <p:spPr>
          <a:xfrm flipH="1">
            <a:off x="8767884" y="4206624"/>
            <a:ext cx="19913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7"/>
          <p:cNvCxnSpPr>
            <a:stCxn id="13" idx="2"/>
            <a:endCxn id="30" idx="0"/>
          </p:cNvCxnSpPr>
          <p:nvPr/>
        </p:nvCxnSpPr>
        <p:spPr>
          <a:xfrm>
            <a:off x="8163364" y="2575944"/>
            <a:ext cx="508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28"/>
          <p:cNvCxnSpPr>
            <a:stCxn id="22" idx="0"/>
            <a:endCxn id="30" idx="2"/>
          </p:cNvCxnSpPr>
          <p:nvPr/>
        </p:nvCxnSpPr>
        <p:spPr>
          <a:xfrm flipV="1">
            <a:off x="8153204" y="4465704"/>
            <a:ext cx="15240" cy="13716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圆角矩形 29"/>
          <p:cNvSpPr/>
          <p:nvPr/>
        </p:nvSpPr>
        <p:spPr>
          <a:xfrm>
            <a:off x="5516684" y="3947544"/>
            <a:ext cx="11480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joint label fusion</a:t>
            </a:r>
          </a:p>
        </p:txBody>
      </p:sp>
      <p:sp>
        <p:nvSpPr>
          <p:cNvPr id="33" name="圆角矩形 30"/>
          <p:cNvSpPr/>
          <p:nvPr/>
        </p:nvSpPr>
        <p:spPr>
          <a:xfrm>
            <a:off x="3139244" y="3947544"/>
            <a:ext cx="119888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voxel-level MRF</a:t>
            </a:r>
          </a:p>
        </p:txBody>
      </p:sp>
      <p:cxnSp>
        <p:nvCxnSpPr>
          <p:cNvPr id="34" name="直接箭头连接符 31"/>
          <p:cNvCxnSpPr>
            <a:stCxn id="30" idx="1"/>
            <a:endCxn id="34" idx="3"/>
          </p:cNvCxnSpPr>
          <p:nvPr/>
        </p:nvCxnSpPr>
        <p:spPr>
          <a:xfrm flipH="1">
            <a:off x="6664764" y="4206624"/>
            <a:ext cx="90424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2"/>
          <p:cNvCxnSpPr>
            <a:stCxn id="34" idx="1"/>
            <a:endCxn id="35" idx="3"/>
          </p:cNvCxnSpPr>
          <p:nvPr/>
        </p:nvCxnSpPr>
        <p:spPr>
          <a:xfrm flipH="1">
            <a:off x="4338124" y="4206624"/>
            <a:ext cx="117856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444284" y="198666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444284" y="6030344"/>
            <a:ext cx="1168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108244" y="3343556"/>
            <a:ext cx="179832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supervoxel correspondences as prior knowledge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46044" y="3652904"/>
            <a:ext cx="8331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transfer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368604" y="3419224"/>
            <a:ext cx="12293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label probability distribution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71756" y="4673552"/>
            <a:ext cx="131064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final segmentation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053644" y="1407544"/>
            <a:ext cx="21742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atlases pre-processing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73964" y="5187064"/>
            <a:ext cx="27736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target image pre-processing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377484" y="1001144"/>
            <a:ext cx="17983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supervoxel-level pre-segmentation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35652" y="3002664"/>
            <a:ext cx="2235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voxel-level refinement</a:t>
            </a:r>
          </a:p>
        </p:txBody>
      </p:sp>
      <p:sp>
        <p:nvSpPr>
          <p:cNvPr id="50" name="圆角矩形 47"/>
          <p:cNvSpPr/>
          <p:nvPr/>
        </p:nvSpPr>
        <p:spPr>
          <a:xfrm>
            <a:off x="235652" y="3947544"/>
            <a:ext cx="1615440" cy="51816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learning-based error correction</a:t>
            </a:r>
          </a:p>
        </p:txBody>
      </p:sp>
      <p:cxnSp>
        <p:nvCxnSpPr>
          <p:cNvPr id="51" name="直接箭头连接符 48"/>
          <p:cNvCxnSpPr>
            <a:stCxn id="35" idx="1"/>
            <a:endCxn id="52" idx="3"/>
          </p:cNvCxnSpPr>
          <p:nvPr/>
        </p:nvCxnSpPr>
        <p:spPr>
          <a:xfrm flipH="1">
            <a:off x="1851092" y="4206624"/>
            <a:ext cx="128815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49"/>
          <p:cNvCxnSpPr>
            <a:stCxn id="52" idx="2"/>
          </p:cNvCxnSpPr>
          <p:nvPr/>
        </p:nvCxnSpPr>
        <p:spPr>
          <a:xfrm flipH="1">
            <a:off x="1019729" y="4465704"/>
            <a:ext cx="23643" cy="783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0"/>
          <p:cNvCxnSpPr>
            <a:stCxn id="9" idx="2"/>
            <a:endCxn id="52" idx="0"/>
          </p:cNvCxnSpPr>
          <p:nvPr/>
        </p:nvCxnSpPr>
        <p:spPr>
          <a:xfrm rot="5400000">
            <a:off x="1531605" y="1857305"/>
            <a:ext cx="1602006" cy="2578472"/>
          </a:xfrm>
          <a:prstGeom prst="bentConnector3">
            <a:avLst>
              <a:gd name="adj1" fmla="val 87276"/>
            </a:avLst>
          </a:prstGeom>
          <a:ln w="28575">
            <a:solidFill>
              <a:schemeClr val="accent1"/>
            </a:solidFill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28524" y="3378584"/>
            <a:ext cx="16154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training samples</a:t>
            </a:r>
          </a:p>
        </p:txBody>
      </p:sp>
      <p:sp>
        <p:nvSpPr>
          <p:cNvPr id="55" name="椭圆 52"/>
          <p:cNvSpPr/>
          <p:nvPr/>
        </p:nvSpPr>
        <p:spPr>
          <a:xfrm>
            <a:off x="2107860" y="2034609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6" name="椭圆 56"/>
          <p:cNvSpPr/>
          <p:nvPr/>
        </p:nvSpPr>
        <p:spPr>
          <a:xfrm>
            <a:off x="2107860" y="5807018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start</a:t>
            </a:r>
          </a:p>
        </p:txBody>
      </p:sp>
      <p:sp>
        <p:nvSpPr>
          <p:cNvPr id="57" name="椭圆 60"/>
          <p:cNvSpPr/>
          <p:nvPr/>
        </p:nvSpPr>
        <p:spPr>
          <a:xfrm>
            <a:off x="479669" y="5249616"/>
            <a:ext cx="1080120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</a:rPr>
              <a:t>end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14888" y="44005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9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2" grpId="0" animBg="1"/>
      <p:bldP spid="46" grpId="0" animBg="1"/>
      <p:bldP spid="48" grpId="0" animBg="1"/>
      <p:bldP spid="8" grpId="0" animBg="1"/>
      <p:bldP spid="9" grpId="0" animBg="1"/>
      <p:bldP spid="11" grpId="0" animBg="1"/>
      <p:bldP spid="14" grpId="0" animBg="1"/>
      <p:bldP spid="17" grpId="0" animBg="1"/>
      <p:bldP spid="18" grpId="0" animBg="1"/>
      <p:bldP spid="20" grpId="0" animBg="1"/>
      <p:bldP spid="23" grpId="0" animBg="1"/>
      <p:bldP spid="25" grpId="0" animBg="1"/>
      <p:bldP spid="28" grpId="0" animBg="1"/>
      <p:bldP spid="32" grpId="0" animBg="1"/>
      <p:bldP spid="33" grpId="0" animBg="1"/>
      <p:bldP spid="36" grpId="0"/>
      <p:bldP spid="37" grpId="0"/>
      <p:bldP spid="38" grpId="0"/>
      <p:bldP spid="39" grpId="0"/>
      <p:bldP spid="40" grpId="0"/>
      <p:bldP spid="41" grpId="0"/>
      <p:bldP spid="43" grpId="0"/>
      <p:bldP spid="45" grpId="0"/>
      <p:bldP spid="47" grpId="0"/>
      <p:bldP spid="49" grpId="0"/>
      <p:bldP spid="50" grpId="0" animBg="1"/>
      <p:bldP spid="54" grpId="0"/>
      <p:bldP spid="5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Evaluation: multi-label diencephalon segmentation </a:t>
            </a:r>
            <a:br>
              <a:rPr lang="en-US" sz="4000" dirty="0"/>
            </a:br>
            <a:r>
              <a:rPr lang="en-US" sz="2200" dirty="0"/>
              <a:t>MICCAI 2013 SATA Challenge Dataset (</a:t>
            </a:r>
            <a:r>
              <a:rPr lang="en-US" sz="2200" dirty="0" err="1"/>
              <a:t>Asman</a:t>
            </a:r>
            <a:r>
              <a:rPr lang="en-US" sz="2200" dirty="0"/>
              <a:t> et al., 2013)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9491"/>
            <a:ext cx="4724400" cy="1298575"/>
          </a:xfrm>
        </p:spPr>
        <p:txBody>
          <a:bodyPr/>
          <a:lstStyle/>
          <a:p>
            <a:r>
              <a:rPr lang="en-US" sz="2000" dirty="0"/>
              <a:t>35 atlases, 12 testing images, 14 labels</a:t>
            </a:r>
          </a:p>
          <a:p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790700" y="2307978"/>
            <a:ext cx="8839200" cy="4358962"/>
            <a:chOff x="838200" y="3169383"/>
            <a:chExt cx="7248483" cy="3574516"/>
          </a:xfrm>
        </p:grpSpPr>
        <p:pic>
          <p:nvPicPr>
            <p:cNvPr id="12" name="Picture 11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3169383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94795" y="3169383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51391" y="3169383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07986" y="3169383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64582" y="3169383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38200" y="4735815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94795" y="4735815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751391" y="4735815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664582" y="4735815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207986" y="4735815"/>
              <a:ext cx="1373096" cy="1513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1281523" y="6290930"/>
              <a:ext cx="486451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94741" y="6290930"/>
              <a:ext cx="1239315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Supervoxels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621449" y="6264361"/>
              <a:ext cx="1850412" cy="47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Supervoxel-level </a:t>
              </a:r>
              <a:br>
                <a:rPr lang="en-US" sz="1600" b="1" dirty="0">
                  <a:latin typeface="Times New Roman" pitchFamily="18" charset="0"/>
                  <a:cs typeface="Times New Roman" pitchFamily="18" charset="0"/>
                </a:rPr>
              </a:br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pre-segmentation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6379" y="6264361"/>
              <a:ext cx="1396453" cy="479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Final segmentation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64582" y="6281730"/>
              <a:ext cx="1422101" cy="277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Ground truth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5405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Evaluation: multi-label diencephalon segmentation </a:t>
            </a:r>
            <a:br>
              <a:rPr lang="en-US" sz="4000" dirty="0"/>
            </a:br>
            <a:r>
              <a:rPr lang="en-US" sz="2200" dirty="0"/>
              <a:t>MICCAI 2013 SATA Challenge (</a:t>
            </a:r>
            <a:r>
              <a:rPr lang="en-US" sz="2200" dirty="0" err="1"/>
              <a:t>Asman</a:t>
            </a:r>
            <a:r>
              <a:rPr lang="en-US" sz="2200" dirty="0"/>
              <a:t> et al., 2013)</a:t>
            </a:r>
            <a:endParaRPr lang="en-US" sz="2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207" y="2479060"/>
            <a:ext cx="6081586" cy="2981939"/>
          </a:xfrm>
          <a:prstGeom prst="rect">
            <a:avLst/>
          </a:prstGeom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448906" y="5697291"/>
            <a:ext cx="6190393" cy="1298575"/>
          </a:xfrm>
        </p:spPr>
        <p:txBody>
          <a:bodyPr/>
          <a:lstStyle/>
          <a:p>
            <a:r>
              <a:rPr lang="en-US" sz="2000" dirty="0"/>
              <a:t>Leave-one-out segmentation accuracy relative to manual segmentation on the (n=35) training 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69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Experiments: Effectiveness of SV-Level MRF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66" y="2388916"/>
            <a:ext cx="4638652" cy="37754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413000"/>
            <a:ext cx="4660901" cy="37273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1955800"/>
            <a:ext cx="435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Supervoxel Level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55990" y="1955800"/>
            <a:ext cx="435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Voxel Level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1630459" y="3802875"/>
            <a:ext cx="435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DSC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4153874" y="3802875"/>
            <a:ext cx="4353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DSC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6000" y="6280969"/>
            <a:ext cx="138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Wang et al., 2013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supervoxel method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78735" y="6280969"/>
            <a:ext cx="1343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Barnes et al.  2009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applied to SVs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16914" y="6280968"/>
            <a:ext cx="1041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Our approach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43819" y="6280969"/>
            <a:ext cx="852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Straw man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86297" y="6280968"/>
            <a:ext cx="121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JLF without MRF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regularization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68269" y="6286935"/>
            <a:ext cx="1041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Our approach</a:t>
            </a:r>
          </a:p>
        </p:txBody>
      </p:sp>
    </p:spTree>
    <p:extLst>
      <p:ext uri="{BB962C8B-B14F-4D97-AF65-F5344CB8AC3E}">
        <p14:creationId xmlns:p14="http://schemas.microsoft.com/office/powerpoint/2010/main" val="1267067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Experiments: Trade-Off between Accuracy and Efficiency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0000" y="4864100"/>
            <a:ext cx="690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on the SATA test dataset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71843" y="3740209"/>
            <a:ext cx="119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Only 5s in </a:t>
            </a:r>
            <a:r>
              <a:rPr lang="en-US" sz="1400" dirty="0" err="1">
                <a:solidFill>
                  <a:srgbClr val="FF0000"/>
                </a:solidFill>
              </a:rPr>
              <a:t>FastPD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71842" y="3216989"/>
            <a:ext cx="119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parallel on a cluster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56" y="2607276"/>
            <a:ext cx="9671685" cy="20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81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and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Seeding JLF with fast supervoxel matching can approach the accuracy of multi-atlas segmentation with dense deformable registration</a:t>
            </a:r>
          </a:p>
          <a:p>
            <a:pPr lvl="1"/>
            <a:r>
              <a:rPr lang="en-US" dirty="0"/>
              <a:t>There is potential to speed up segmentation time by orders of magnitude</a:t>
            </a:r>
          </a:p>
          <a:p>
            <a:pPr lvl="2"/>
            <a:r>
              <a:rPr lang="en-US" dirty="0"/>
              <a:t>Only 5s spent in </a:t>
            </a:r>
            <a:r>
              <a:rPr lang="en-US" dirty="0" err="1"/>
              <a:t>FastPD</a:t>
            </a:r>
            <a:r>
              <a:rPr lang="en-US" dirty="0"/>
              <a:t> algorithm, most of the time spent preprocessing</a:t>
            </a:r>
          </a:p>
          <a:p>
            <a:pPr lvl="1"/>
            <a:r>
              <a:rPr lang="en-US" dirty="0"/>
              <a:t>Important to validate in more relevant and challenging problems</a:t>
            </a:r>
          </a:p>
          <a:p>
            <a:pPr lvl="2"/>
            <a:r>
              <a:rPr lang="en-US" dirty="0"/>
              <a:t>E.g., body CT segmentation, where diffeomorphic registration assumptions may not hold</a:t>
            </a:r>
          </a:p>
          <a:p>
            <a:pPr lvl="1"/>
            <a:r>
              <a:rPr lang="en-US" dirty="0"/>
              <a:t>Can the method be useful for segmenting pathology?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09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pauly2@upenn.edu</a:t>
            </a:r>
            <a:endParaRPr lang="en-US" dirty="0"/>
          </a:p>
          <a:p>
            <a:r>
              <a:rPr lang="en-US" dirty="0"/>
              <a:t>Web: </a:t>
            </a:r>
            <a:r>
              <a:rPr lang="en-US" dirty="0">
                <a:hlinkClick r:id="rId3"/>
              </a:rPr>
              <a:t>http://picsl.upenn.edu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1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”Conventional” multi-atlas segmentation involves dense deformable registration</a:t>
            </a: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6"/>
          <a:srcRect l="-402" r="-2325"/>
          <a:stretch/>
        </p:blipFill>
        <p:spPr>
          <a:xfrm>
            <a:off x="838200" y="1875354"/>
            <a:ext cx="5723030" cy="4664187"/>
          </a:xfrm>
          <a:prstGeom prst="rect">
            <a:avLst/>
          </a:prstGeom>
        </p:spPr>
      </p:pic>
      <p:pic>
        <p:nvPicPr>
          <p:cNvPr id="4" name="moving.avi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30341" y="3922177"/>
            <a:ext cx="2432698" cy="2432698"/>
          </a:xfrm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fixed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19273" y="3922177"/>
            <a:ext cx="2432698" cy="2432698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TextBox 7"/>
          <p:cNvSpPr txBox="1"/>
          <p:nvPr/>
        </p:nvSpPr>
        <p:spPr>
          <a:xfrm>
            <a:off x="7625608" y="6354875"/>
            <a:ext cx="76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Atlas </a:t>
            </a:r>
            <a:r>
              <a:rPr lang="en-US" i="1" dirty="0"/>
              <a:t>j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53145" y="6360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44251" y="3368179"/>
            <a:ext cx="277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ANTS, IRTK, LDDMM, etc.</a:t>
            </a:r>
          </a:p>
        </p:txBody>
      </p:sp>
    </p:spTree>
    <p:extLst>
      <p:ext uri="{BB962C8B-B14F-4D97-AF65-F5344CB8AC3E}">
        <p14:creationId xmlns:p14="http://schemas.microsoft.com/office/powerpoint/2010/main" val="200259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28"/>
          <p:cNvGrpSpPr/>
          <p:nvPr/>
        </p:nvGrpSpPr>
        <p:grpSpPr>
          <a:xfrm>
            <a:off x="2525486" y="72570"/>
            <a:ext cx="7248483" cy="6804449"/>
            <a:chOff x="109728" y="-99392"/>
            <a:chExt cx="7144043" cy="7194323"/>
          </a:xfrm>
        </p:grpSpPr>
        <p:pic>
          <p:nvPicPr>
            <p:cNvPr id="6" name="Picture 5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9728" y="-993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45336" y="-993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7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80944" y="-993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8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16552" y="-993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9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52160" y="-993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09728" y="15567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/>
            <p:cNvPicPr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545336" y="15567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2"/>
            <p:cNvPicPr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80944" y="15567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3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416552" y="15567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4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5852160" y="1556792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" name="Picture 15"/>
            <p:cNvPicPr>
              <a:picLocks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09728" y="3212976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/>
            <p:cNvPicPr>
              <a:picLocks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545336" y="3212976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/>
            <p:cNvPicPr>
              <a:picLocks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980944" y="3212976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852160" y="3212976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/>
            <p:cNvPicPr>
              <a:picLocks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4416552" y="3212976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0"/>
            <p:cNvPicPr>
              <a:picLocks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109728" y="4868040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1"/>
            <p:cNvPicPr>
              <a:picLocks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1545336" y="4868040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22"/>
            <p:cNvPicPr>
              <a:picLocks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2980944" y="4868040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3"/>
            <p:cNvPicPr>
              <a:picLocks noChangeArrowheads="1"/>
            </p:cNvPicPr>
            <p:nvPr/>
          </p:nvPicPr>
          <p:blipFill>
            <a:blip r:embed="rId20" cstate="print"/>
            <a:srcRect/>
            <a:stretch>
              <a:fillRect/>
            </a:stretch>
          </p:blipFill>
          <p:spPr bwMode="auto">
            <a:xfrm>
              <a:off x="4416552" y="4868040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4"/>
            <p:cNvPicPr>
              <a:picLocks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5852160" y="4868040"/>
              <a:ext cx="1353312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546663" y="6495370"/>
              <a:ext cx="479442" cy="34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T1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43842" y="6495370"/>
              <a:ext cx="1221458" cy="34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Supervoxels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52874" y="6467278"/>
              <a:ext cx="1823750" cy="594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Supervoxel-level pre-segmentation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34680" y="6467278"/>
              <a:ext cx="1376332" cy="62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Final segmentation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52160" y="6485642"/>
              <a:ext cx="1401611" cy="363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itchFamily="18" charset="0"/>
                  <a:cs typeface="Times New Roman" pitchFamily="18" charset="0"/>
                </a:rPr>
                <a:t>Ground truth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725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Method: Pre-Processing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both atlas and target images</a:t>
            </a:r>
          </a:p>
          <a:p>
            <a:pPr lvl="1"/>
            <a:r>
              <a:rPr lang="en-US" dirty="0"/>
              <a:t>N3 correction </a:t>
            </a:r>
          </a:p>
          <a:p>
            <a:pPr lvl="2"/>
            <a:r>
              <a:rPr lang="en-US" dirty="0">
                <a:sym typeface="Wingdings"/>
              </a:rPr>
              <a:t> homogeneity</a:t>
            </a:r>
            <a:endParaRPr lang="en-US" dirty="0"/>
          </a:p>
          <a:p>
            <a:pPr lvl="1"/>
            <a:r>
              <a:rPr lang="en-US" dirty="0"/>
              <a:t>Affine registration to ICBM152 via FLIRT</a:t>
            </a:r>
          </a:p>
          <a:p>
            <a:pPr lvl="2"/>
            <a:r>
              <a:rPr lang="en-US" dirty="0">
                <a:sym typeface="Wingdings"/>
              </a:rPr>
              <a:t> spatial regularization</a:t>
            </a:r>
          </a:p>
          <a:p>
            <a:pPr lvl="2"/>
            <a:r>
              <a:rPr lang="en-US" dirty="0">
                <a:sym typeface="Wingdings"/>
              </a:rPr>
              <a:t> fast but low accuracy</a:t>
            </a:r>
          </a:p>
          <a:p>
            <a:pPr lvl="1"/>
            <a:r>
              <a:rPr lang="en-US" dirty="0"/>
              <a:t>Histogram matching to ICBM152</a:t>
            </a:r>
          </a:p>
          <a:p>
            <a:pPr lvl="2"/>
            <a:r>
              <a:rPr lang="en-US" dirty="0">
                <a:sym typeface="Wingdings"/>
              </a:rPr>
              <a:t> intensity regularization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Method: Supervoxel-Level Pre-Segmentation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supervoxels?</a:t>
            </a:r>
          </a:p>
          <a:p>
            <a:pPr lvl="1"/>
            <a:r>
              <a:rPr lang="en-US" dirty="0"/>
              <a:t>Adhering to natural boundaries &gt;&gt; regular patches</a:t>
            </a:r>
          </a:p>
          <a:p>
            <a:pPr lvl="1"/>
            <a:r>
              <a:rPr lang="en-US" dirty="0"/>
              <a:t>Compact and concise representation &gt;&gt; voxels</a:t>
            </a:r>
          </a:p>
          <a:p>
            <a:pPr lvl="1"/>
            <a:r>
              <a:rPr lang="en-US" dirty="0"/>
              <a:t>Robust label transfer &gt;&gt; voxel label transfer</a:t>
            </a:r>
          </a:p>
          <a:p>
            <a:pPr lvl="1"/>
            <a:r>
              <a:rPr lang="en-US" dirty="0"/>
              <a:t>Narrowing down valid regions for voxel-level refinement</a:t>
            </a:r>
          </a:p>
        </p:txBody>
      </p:sp>
    </p:spTree>
    <p:extLst>
      <p:ext uri="{BB962C8B-B14F-4D97-AF65-F5344CB8AC3E}">
        <p14:creationId xmlns:p14="http://schemas.microsoft.com/office/powerpoint/2010/main" val="135057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Method: Voxel-Level Refinement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9859"/>
            <a:ext cx="10515600" cy="4351338"/>
          </a:xfrm>
        </p:spPr>
        <p:txBody>
          <a:bodyPr/>
          <a:lstStyle/>
          <a:p>
            <a:r>
              <a:rPr lang="en-US" dirty="0"/>
              <a:t>MRF solver: </a:t>
            </a:r>
            <a:r>
              <a:rPr lang="en-US" dirty="0" err="1"/>
              <a:t>FastPD</a:t>
            </a:r>
            <a:r>
              <a:rPr lang="en-US" dirty="0"/>
              <a:t> [</a:t>
            </a:r>
            <a:r>
              <a:rPr lang="en-US" i="1" dirty="0" err="1"/>
              <a:t>Glocker</a:t>
            </a:r>
            <a:r>
              <a:rPr lang="en-US" i="1" dirty="0"/>
              <a:t> et al., </a:t>
            </a:r>
            <a:r>
              <a:rPr lang="en-US" i="1" dirty="0" err="1"/>
              <a:t>MedIA</a:t>
            </a:r>
            <a:r>
              <a:rPr lang="en-US" i="1" dirty="0"/>
              <a:t> 2008</a:t>
            </a:r>
            <a:r>
              <a:rPr lang="en-US" dirty="0"/>
              <a:t>]</a:t>
            </a:r>
          </a:p>
          <a:p>
            <a:r>
              <a:rPr lang="en-US" dirty="0">
                <a:sym typeface="Wingdings"/>
              </a:rPr>
              <a:t> Supervoxel pair to each of atlases</a:t>
            </a:r>
          </a:p>
          <a:p>
            <a:r>
              <a:rPr lang="en-US" dirty="0">
                <a:sym typeface="Wingdings"/>
              </a:rPr>
              <a:t> Supervoxel label transfer: majority voting</a:t>
            </a:r>
          </a:p>
          <a:p>
            <a:r>
              <a:rPr lang="en-US" dirty="0">
                <a:sym typeface="Wingdings"/>
              </a:rPr>
              <a:t> Only consider voxels inside valid target supervoxels</a:t>
            </a:r>
          </a:p>
          <a:p>
            <a:r>
              <a:rPr lang="en-US" dirty="0">
                <a:sym typeface="Wingdings"/>
              </a:rPr>
              <a:t> kNN voxel-surrounding patch neighbors</a:t>
            </a:r>
          </a:p>
          <a:p>
            <a:r>
              <a:rPr lang="en-US" dirty="0">
                <a:sym typeface="Wingdings"/>
              </a:rPr>
              <a:t> Voxel label transfer: joint label fusion [</a:t>
            </a:r>
            <a:r>
              <a:rPr lang="en-US" i="1" dirty="0">
                <a:sym typeface="Wingdings"/>
              </a:rPr>
              <a:t>Wang et al., PAMI 2013</a:t>
            </a:r>
            <a:r>
              <a:rPr lang="en-US" dirty="0">
                <a:sym typeface="Wingdings"/>
              </a:rPr>
              <a:t>]</a:t>
            </a:r>
          </a:p>
          <a:p>
            <a:r>
              <a:rPr lang="en-US" dirty="0">
                <a:sym typeface="Wingdings"/>
              </a:rPr>
              <a:t> Label probability vector </a:t>
            </a:r>
            <a:r>
              <a:rPr lang="en-US" i="1" dirty="0">
                <a:sym typeface="Wingdings"/>
              </a:rPr>
              <a:t>v</a:t>
            </a:r>
            <a:r>
              <a:rPr lang="en-US" i="1" baseline="-25000" dirty="0">
                <a:sym typeface="Wingdings"/>
              </a:rPr>
              <a:t>p</a:t>
            </a:r>
            <a:r>
              <a:rPr lang="en-US" i="1" dirty="0">
                <a:sym typeface="Wingdings"/>
              </a:rPr>
              <a:t>(l</a:t>
            </a:r>
            <a:r>
              <a:rPr lang="en-US" i="1" baseline="-25000" dirty="0">
                <a:sym typeface="Wingdings"/>
              </a:rPr>
              <a:t>p</a:t>
            </a:r>
            <a:r>
              <a:rPr lang="en-US" i="1" dirty="0">
                <a:sym typeface="Wingdings"/>
              </a:rPr>
              <a:t>)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5122860"/>
            <a:ext cx="3739316" cy="582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7" y="5094746"/>
            <a:ext cx="4943475" cy="74566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672013" y="5869516"/>
            <a:ext cx="164306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919154" y="5884744"/>
            <a:ext cx="114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Data term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811592" y="5869516"/>
            <a:ext cx="220382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43674" y="5884744"/>
            <a:ext cx="236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rgbClr val="FF0000"/>
                </a:solidFill>
              </a:rPr>
              <a:t>Smoothness term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702" y="6298410"/>
            <a:ext cx="2838475" cy="3758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059" y="6157664"/>
            <a:ext cx="5440503" cy="70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0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949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Label fusion by similarity-weighted voting</a:t>
            </a:r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970" y="5225330"/>
            <a:ext cx="3979333" cy="449884"/>
          </a:xfrm>
          <a:prstGeom prst="rect">
            <a:avLst/>
          </a:prstGeom>
        </p:spPr>
      </p:pic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844" y="5774230"/>
            <a:ext cx="4098459" cy="972516"/>
          </a:xfrm>
          <a:prstGeom prst="rect">
            <a:avLst/>
          </a:prstGeom>
        </p:spPr>
      </p:pic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981200" y="3556014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1828800" y="1854214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>
                <a:solidFill>
                  <a:schemeClr val="bg1"/>
                </a:solidFill>
              </a:rPr>
              <a:t>target image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609600" y="3192477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dirty="0">
                <a:solidFill>
                  <a:schemeClr val="bg1"/>
                </a:solidFill>
              </a:rPr>
              <a:t>atlas image 1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2813614" y="3187714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>
                <a:solidFill>
                  <a:schemeClr val="bg1"/>
                </a:solidFill>
              </a:rPr>
              <a:t>atlas image n</a:t>
            </a: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H="1">
            <a:off x="1282700" y="2856940"/>
            <a:ext cx="533400" cy="267274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2654300" y="2856940"/>
            <a:ext cx="609600" cy="267274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auto">
          <a:xfrm>
            <a:off x="1981200" y="4913211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26" y="3210205"/>
            <a:ext cx="950976" cy="911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4" y="3210205"/>
            <a:ext cx="950976" cy="911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26" y="4479109"/>
            <a:ext cx="950976" cy="91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4" y="4479109"/>
            <a:ext cx="950976" cy="91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674" y="1847490"/>
            <a:ext cx="950976" cy="9138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26" y="5705155"/>
            <a:ext cx="950976" cy="91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4" y="5705155"/>
            <a:ext cx="950976" cy="913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1695514" y="1788356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chemeClr val="bg1"/>
                </a:solidFill>
              </a:rPr>
              <a:t>target</a:t>
            </a:r>
          </a:p>
        </p:txBody>
      </p:sp>
      <p:sp>
        <p:nvSpPr>
          <p:cNvPr id="26" name="Text Box 11"/>
          <p:cNvSpPr txBox="1">
            <a:spLocks noChangeArrowheads="1"/>
          </p:cNvSpPr>
          <p:nvPr/>
        </p:nvSpPr>
        <p:spPr bwMode="auto">
          <a:xfrm>
            <a:off x="591706" y="3157313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chemeClr val="bg1"/>
                </a:solidFill>
              </a:rPr>
              <a:t>warped atlas 1</a:t>
            </a:r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2813614" y="3157313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chemeClr val="bg1"/>
                </a:solidFill>
              </a:rPr>
              <a:t>warped atlas k</a:t>
            </a: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582035" y="4445000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chemeClr val="bg1"/>
                </a:solidFill>
              </a:rPr>
              <a:t>similarity map</a:t>
            </a:r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2813614" y="4445000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chemeClr val="bg1"/>
                </a:solidFill>
              </a:rPr>
              <a:t>similarity map</a:t>
            </a:r>
          </a:p>
        </p:txBody>
      </p:sp>
      <p:sp>
        <p:nvSpPr>
          <p:cNvPr id="31" name="Line 14"/>
          <p:cNvSpPr>
            <a:spLocks noChangeShapeType="1"/>
          </p:cNvSpPr>
          <p:nvPr/>
        </p:nvSpPr>
        <p:spPr bwMode="auto">
          <a:xfrm flipH="1">
            <a:off x="1098312" y="5450271"/>
            <a:ext cx="0" cy="206736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 flipH="1">
            <a:off x="3347014" y="5450271"/>
            <a:ext cx="0" cy="20673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564912" y="5675011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chemeClr val="bg1"/>
                </a:solidFill>
              </a:rPr>
              <a:t>weight map</a:t>
            </a: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2813614" y="5675011"/>
            <a:ext cx="106680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100">
                <a:solidFill>
                  <a:schemeClr val="bg1"/>
                </a:solidFill>
              </a:rPr>
              <a:t>weight map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7" name="Line 14"/>
          <p:cNvSpPr>
            <a:spLocks noChangeShapeType="1"/>
          </p:cNvSpPr>
          <p:nvPr/>
        </p:nvSpPr>
        <p:spPr bwMode="auto">
          <a:xfrm flipH="1">
            <a:off x="1098312" y="4208874"/>
            <a:ext cx="0" cy="206736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8" name="Line 14"/>
          <p:cNvSpPr>
            <a:spLocks noChangeShapeType="1"/>
          </p:cNvSpPr>
          <p:nvPr/>
        </p:nvSpPr>
        <p:spPr bwMode="auto">
          <a:xfrm flipH="1">
            <a:off x="3347014" y="4208874"/>
            <a:ext cx="0" cy="20673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sp>
        <p:nvSpPr>
          <p:cNvPr id="39" name="Line 18"/>
          <p:cNvSpPr>
            <a:spLocks noChangeShapeType="1"/>
          </p:cNvSpPr>
          <p:nvPr/>
        </p:nvSpPr>
        <p:spPr bwMode="auto">
          <a:xfrm>
            <a:off x="1981200" y="6145111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600"/>
          </a:p>
        </p:txBody>
      </p:sp>
      <p:grpSp>
        <p:nvGrpSpPr>
          <p:cNvPr id="40" name="Group 39"/>
          <p:cNvGrpSpPr/>
          <p:nvPr/>
        </p:nvGrpSpPr>
        <p:grpSpPr>
          <a:xfrm>
            <a:off x="4561626" y="2089420"/>
            <a:ext cx="7185874" cy="3152683"/>
            <a:chOff x="4561626" y="2089420"/>
            <a:chExt cx="7185874" cy="31526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61626" y="2089420"/>
              <a:ext cx="6966190" cy="315268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353800" y="3318519"/>
              <a:ext cx="393700" cy="605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10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"/>
    </mc:Choice>
    <mc:Fallback xmlns="">
      <p:transition xmlns:p14="http://schemas.microsoft.com/office/powerpoint/2010/main" spd="slow" advTm="1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/>
              <a:t>Redundancy in similarity-weighted </a:t>
            </a:r>
            <a:r>
              <a:rPr lang="en-US" dirty="0"/>
              <a:t>label fusion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780" y="4734457"/>
            <a:ext cx="1755671" cy="1777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587" y="1882641"/>
            <a:ext cx="1678880" cy="161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569" y="1882641"/>
            <a:ext cx="1645763" cy="161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975" y="1882642"/>
            <a:ext cx="1430992" cy="1600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6451" y="1882641"/>
            <a:ext cx="1705025" cy="1615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7" name="Straight Arrow Connector 26"/>
          <p:cNvCxnSpPr>
            <a:stCxn id="9" idx="2"/>
            <a:endCxn id="4" idx="0"/>
          </p:cNvCxnSpPr>
          <p:nvPr/>
        </p:nvCxnSpPr>
        <p:spPr>
          <a:xfrm>
            <a:off x="3264471" y="3482814"/>
            <a:ext cx="2809144" cy="12516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2"/>
            <a:endCxn id="4" idx="0"/>
          </p:cNvCxnSpPr>
          <p:nvPr/>
        </p:nvCxnSpPr>
        <p:spPr>
          <a:xfrm>
            <a:off x="5078963" y="3497928"/>
            <a:ext cx="994652" cy="1236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4" idx="0"/>
          </p:cNvCxnSpPr>
          <p:nvPr/>
        </p:nvCxnSpPr>
        <p:spPr>
          <a:xfrm flipH="1">
            <a:off x="6073616" y="3497928"/>
            <a:ext cx="877835" cy="1236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" idx="2"/>
            <a:endCxn id="4" idx="0"/>
          </p:cNvCxnSpPr>
          <p:nvPr/>
        </p:nvCxnSpPr>
        <p:spPr>
          <a:xfrm flipH="1">
            <a:off x="6073615" y="3497928"/>
            <a:ext cx="2718412" cy="12365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456713" y="368087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µ=2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37086" y="368087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µ=2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75076" y="368087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µ=2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194714" y="368087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µ=4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52587" y="5503110"/>
            <a:ext cx="1936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Total weight:</a:t>
            </a:r>
          </a:p>
          <a:p>
            <a:r>
              <a:rPr lang="en-US" dirty="0"/>
              <a:t>Daughter:          0.6</a:t>
            </a:r>
          </a:p>
          <a:p>
            <a:r>
              <a:rPr lang="en-US" dirty="0"/>
              <a:t>Son:                    0.5</a:t>
            </a:r>
          </a:p>
        </p:txBody>
      </p:sp>
    </p:spTree>
    <p:extLst>
      <p:ext uri="{BB962C8B-B14F-4D97-AF65-F5344CB8AC3E}">
        <p14:creationId xmlns:p14="http://schemas.microsoft.com/office/powerpoint/2010/main" val="90999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ChangeArrowheads="1"/>
          </p:cNvSpPr>
          <p:nvPr/>
        </p:nvSpPr>
        <p:spPr bwMode="auto">
          <a:xfrm>
            <a:off x="596900" y="96852"/>
            <a:ext cx="109093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/>
              <a:t>Joint Label Fusion (Wang et al., IEEE-PAMI 2013): </a:t>
            </a:r>
            <a:br>
              <a:rPr lang="en-US" sz="3200" dirty="0"/>
            </a:br>
            <a:r>
              <a:rPr lang="en-US" sz="3200" dirty="0"/>
              <a:t>Account for correlation/redundancy between atlases</a:t>
            </a:r>
          </a:p>
        </p:txBody>
      </p:sp>
      <p:pic>
        <p:nvPicPr>
          <p:cNvPr id="176133" name="Picture 5" descr="C:\hwang3\med\atlas\samples\132_int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213115"/>
            <a:ext cx="1106488" cy="682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4" name="Picture 6" descr="C:\hwang3\med\atlas\samples\107_int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3213114"/>
            <a:ext cx="1050925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35" name="Picture 7" descr="C:\hwang3\med\atlas\samples\115_inten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2039953"/>
            <a:ext cx="1050925" cy="687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136" name="Line 8"/>
          <p:cNvSpPr>
            <a:spLocks noChangeShapeType="1"/>
          </p:cNvSpPr>
          <p:nvPr/>
        </p:nvSpPr>
        <p:spPr bwMode="auto">
          <a:xfrm>
            <a:off x="3505200" y="3517914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3352800" y="1993914"/>
            <a:ext cx="1066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target image</a:t>
            </a:r>
          </a:p>
        </p:txBody>
      </p:sp>
      <p:sp>
        <p:nvSpPr>
          <p:cNvPr id="176138" name="Text Box 10"/>
          <p:cNvSpPr txBox="1">
            <a:spLocks noChangeArrowheads="1"/>
          </p:cNvSpPr>
          <p:nvPr/>
        </p:nvSpPr>
        <p:spPr bwMode="auto">
          <a:xfrm>
            <a:off x="2133600" y="3167078"/>
            <a:ext cx="1066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atlas image 1</a:t>
            </a:r>
          </a:p>
        </p:txBody>
      </p:sp>
      <p:sp>
        <p:nvSpPr>
          <p:cNvPr id="176139" name="Text Box 11"/>
          <p:cNvSpPr txBox="1">
            <a:spLocks noChangeArrowheads="1"/>
          </p:cNvSpPr>
          <p:nvPr/>
        </p:nvSpPr>
        <p:spPr bwMode="auto">
          <a:xfrm>
            <a:off x="4381500" y="3162314"/>
            <a:ext cx="1066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atlas image n</a:t>
            </a:r>
          </a:p>
        </p:txBody>
      </p:sp>
      <p:sp>
        <p:nvSpPr>
          <p:cNvPr id="176140" name="Line 12"/>
          <p:cNvSpPr>
            <a:spLocks noChangeShapeType="1"/>
          </p:cNvSpPr>
          <p:nvPr/>
        </p:nvSpPr>
        <p:spPr bwMode="auto">
          <a:xfrm flipH="1">
            <a:off x="2819400" y="2755914"/>
            <a:ext cx="685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1" name="Line 13"/>
          <p:cNvSpPr>
            <a:spLocks noChangeShapeType="1"/>
          </p:cNvSpPr>
          <p:nvPr/>
        </p:nvSpPr>
        <p:spPr bwMode="auto">
          <a:xfrm>
            <a:off x="4114800" y="2755914"/>
            <a:ext cx="685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2" name="Line 14"/>
          <p:cNvSpPr>
            <a:spLocks noChangeShapeType="1"/>
          </p:cNvSpPr>
          <p:nvPr/>
        </p:nvSpPr>
        <p:spPr bwMode="auto">
          <a:xfrm flipH="1">
            <a:off x="2590800" y="3898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3" name="Line 15"/>
          <p:cNvSpPr>
            <a:spLocks noChangeShapeType="1"/>
          </p:cNvSpPr>
          <p:nvPr/>
        </p:nvSpPr>
        <p:spPr bwMode="auto">
          <a:xfrm flipH="1">
            <a:off x="4876800" y="3898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6144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0383894"/>
              </p:ext>
            </p:extLst>
          </p:nvPr>
        </p:nvGraphicFramePr>
        <p:xfrm>
          <a:off x="2057401" y="4279914"/>
          <a:ext cx="109696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Bitmap Image" r:id="rId7" imgW="1390844" imgH="1200318" progId="Paint.Picture">
                  <p:embed/>
                </p:oleObj>
              </mc:Choice>
              <mc:Fallback>
                <p:oleObj name="Bitmap Image" r:id="rId7" imgW="1390844" imgH="1200318" progId="Paint.Picture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4279914"/>
                        <a:ext cx="109696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45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9337139"/>
              </p:ext>
            </p:extLst>
          </p:nvPr>
        </p:nvGraphicFramePr>
        <p:xfrm>
          <a:off x="4322763" y="4279914"/>
          <a:ext cx="109696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5" name="Bitmap Image" r:id="rId9" imgW="1400000" imgH="1200318" progId="Paint.Picture">
                  <p:embed/>
                </p:oleObj>
              </mc:Choice>
              <mc:Fallback>
                <p:oleObj name="Bitmap Image" r:id="rId9" imgW="1400000" imgH="1200318" progId="Paint.Picture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2763" y="4279914"/>
                        <a:ext cx="109696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46" name="Line 18"/>
          <p:cNvSpPr>
            <a:spLocks noChangeShapeType="1"/>
          </p:cNvSpPr>
          <p:nvPr/>
        </p:nvSpPr>
        <p:spPr bwMode="auto">
          <a:xfrm>
            <a:off x="3505200" y="4572014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7" name="Line 19"/>
          <p:cNvSpPr>
            <a:spLocks noChangeShapeType="1"/>
          </p:cNvSpPr>
          <p:nvPr/>
        </p:nvSpPr>
        <p:spPr bwMode="auto">
          <a:xfrm flipH="1">
            <a:off x="2590800" y="5041914"/>
            <a:ext cx="0" cy="11890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48" name="Line 20"/>
          <p:cNvSpPr>
            <a:spLocks noChangeShapeType="1"/>
          </p:cNvSpPr>
          <p:nvPr/>
        </p:nvSpPr>
        <p:spPr bwMode="auto">
          <a:xfrm flipH="1">
            <a:off x="4876800" y="5016514"/>
            <a:ext cx="0" cy="118903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76149" name="Picture 21" descr="C:\hwang3\med\atlas\samples\132_int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213115"/>
            <a:ext cx="1106488" cy="682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50" name="Picture 22" descr="C:\hwang3\med\atlas\samples\107_inte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1" y="3213114"/>
            <a:ext cx="1050925" cy="685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151" name="Picture 23" descr="C:\hwang3\med\atlas\samples\115_intensit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1" y="2039953"/>
            <a:ext cx="1050925" cy="6873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152" name="Line 24"/>
          <p:cNvSpPr>
            <a:spLocks noChangeShapeType="1"/>
          </p:cNvSpPr>
          <p:nvPr/>
        </p:nvSpPr>
        <p:spPr bwMode="auto">
          <a:xfrm>
            <a:off x="8229600" y="3517914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53" name="Text Box 25"/>
          <p:cNvSpPr txBox="1">
            <a:spLocks noChangeArrowheads="1"/>
          </p:cNvSpPr>
          <p:nvPr/>
        </p:nvSpPr>
        <p:spPr bwMode="auto">
          <a:xfrm>
            <a:off x="8077200" y="1993914"/>
            <a:ext cx="1066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target image</a:t>
            </a:r>
          </a:p>
        </p:txBody>
      </p:sp>
      <p:sp>
        <p:nvSpPr>
          <p:cNvPr id="176154" name="Text Box 26"/>
          <p:cNvSpPr txBox="1">
            <a:spLocks noChangeArrowheads="1"/>
          </p:cNvSpPr>
          <p:nvPr/>
        </p:nvSpPr>
        <p:spPr bwMode="auto">
          <a:xfrm>
            <a:off x="6858000" y="3167078"/>
            <a:ext cx="10668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atlas image 1</a:t>
            </a:r>
          </a:p>
        </p:txBody>
      </p:sp>
      <p:sp>
        <p:nvSpPr>
          <p:cNvPr id="176155" name="Text Box 27"/>
          <p:cNvSpPr txBox="1">
            <a:spLocks noChangeArrowheads="1"/>
          </p:cNvSpPr>
          <p:nvPr/>
        </p:nvSpPr>
        <p:spPr bwMode="auto">
          <a:xfrm>
            <a:off x="9105900" y="3162314"/>
            <a:ext cx="1066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solidFill>
                  <a:schemeClr val="bg1"/>
                </a:solidFill>
              </a:rPr>
              <a:t>atlas image n</a:t>
            </a:r>
          </a:p>
        </p:txBody>
      </p:sp>
      <p:sp>
        <p:nvSpPr>
          <p:cNvPr id="176156" name="Line 28"/>
          <p:cNvSpPr>
            <a:spLocks noChangeShapeType="1"/>
          </p:cNvSpPr>
          <p:nvPr/>
        </p:nvSpPr>
        <p:spPr bwMode="auto">
          <a:xfrm flipH="1">
            <a:off x="7543800" y="2755914"/>
            <a:ext cx="685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57" name="Line 29"/>
          <p:cNvSpPr>
            <a:spLocks noChangeShapeType="1"/>
          </p:cNvSpPr>
          <p:nvPr/>
        </p:nvSpPr>
        <p:spPr bwMode="auto">
          <a:xfrm>
            <a:off x="8839200" y="2755914"/>
            <a:ext cx="6858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58" name="Line 30"/>
          <p:cNvSpPr>
            <a:spLocks noChangeShapeType="1"/>
          </p:cNvSpPr>
          <p:nvPr/>
        </p:nvSpPr>
        <p:spPr bwMode="auto">
          <a:xfrm flipH="1">
            <a:off x="7315200" y="3898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59" name="Line 31"/>
          <p:cNvSpPr>
            <a:spLocks noChangeShapeType="1"/>
          </p:cNvSpPr>
          <p:nvPr/>
        </p:nvSpPr>
        <p:spPr bwMode="auto">
          <a:xfrm flipH="1">
            <a:off x="9601200" y="3898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76160" name="Object 3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8518588"/>
              </p:ext>
            </p:extLst>
          </p:nvPr>
        </p:nvGraphicFramePr>
        <p:xfrm>
          <a:off x="6781801" y="4279914"/>
          <a:ext cx="1096963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6" name="Bitmap Image" r:id="rId11" imgW="1390844" imgH="1200318" progId="Paint.Picture">
                  <p:embed/>
                </p:oleObj>
              </mc:Choice>
              <mc:Fallback>
                <p:oleObj name="Bitmap Image" r:id="rId11" imgW="1390844" imgH="1200318" progId="Paint.Picture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801" y="4279914"/>
                        <a:ext cx="1096963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61" name="Object 3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1698301"/>
              </p:ext>
            </p:extLst>
          </p:nvPr>
        </p:nvGraphicFramePr>
        <p:xfrm>
          <a:off x="9585325" y="4637103"/>
          <a:ext cx="20638" cy="1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Bitmap Image" r:id="rId12" imgW="25400" imgH="25400" progId="Paint.Picture">
                  <p:embed/>
                </p:oleObj>
              </mc:Choice>
              <mc:Fallback>
                <p:oleObj name="Bitmap Image" r:id="rId12" imgW="25400" imgH="25400" progId="Paint.Picture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5325" y="4637103"/>
                        <a:ext cx="20638" cy="1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62" name="Line 34"/>
          <p:cNvSpPr>
            <a:spLocks noChangeShapeType="1"/>
          </p:cNvSpPr>
          <p:nvPr/>
        </p:nvSpPr>
        <p:spPr bwMode="auto">
          <a:xfrm>
            <a:off x="8229600" y="4630752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3" name="Line 35"/>
          <p:cNvSpPr>
            <a:spLocks noChangeShapeType="1"/>
          </p:cNvSpPr>
          <p:nvPr/>
        </p:nvSpPr>
        <p:spPr bwMode="auto">
          <a:xfrm flipH="1">
            <a:off x="7315200" y="5803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4" name="Line 36"/>
          <p:cNvSpPr>
            <a:spLocks noChangeShapeType="1"/>
          </p:cNvSpPr>
          <p:nvPr/>
        </p:nvSpPr>
        <p:spPr bwMode="auto">
          <a:xfrm flipH="1">
            <a:off x="9601200" y="5803914"/>
            <a:ext cx="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5" name="Text Box 37"/>
          <p:cNvSpPr txBox="1">
            <a:spLocks noChangeArrowheads="1"/>
          </p:cNvSpPr>
          <p:nvPr/>
        </p:nvSpPr>
        <p:spPr bwMode="auto">
          <a:xfrm>
            <a:off x="6705600" y="6108714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voting map 1</a:t>
            </a:r>
          </a:p>
        </p:txBody>
      </p:sp>
      <p:sp>
        <p:nvSpPr>
          <p:cNvPr id="176166" name="Text Box 38"/>
          <p:cNvSpPr txBox="1">
            <a:spLocks noChangeArrowheads="1"/>
          </p:cNvSpPr>
          <p:nvPr/>
        </p:nvSpPr>
        <p:spPr bwMode="auto">
          <a:xfrm>
            <a:off x="8991600" y="6108714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voting map n</a:t>
            </a:r>
          </a:p>
        </p:txBody>
      </p:sp>
      <p:sp>
        <p:nvSpPr>
          <p:cNvPr id="176167" name="Text Box 39"/>
          <p:cNvSpPr txBox="1">
            <a:spLocks noChangeArrowheads="1"/>
          </p:cNvSpPr>
          <p:nvPr/>
        </p:nvSpPr>
        <p:spPr bwMode="auto">
          <a:xfrm>
            <a:off x="6934200" y="5457840"/>
            <a:ext cx="3276600" cy="3460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/>
              <a:t>pairwise correlations are considered</a:t>
            </a:r>
          </a:p>
        </p:txBody>
      </p:sp>
      <p:sp>
        <p:nvSpPr>
          <p:cNvPr id="176168" name="Line 40"/>
          <p:cNvSpPr>
            <a:spLocks noChangeShapeType="1"/>
          </p:cNvSpPr>
          <p:nvPr/>
        </p:nvSpPr>
        <p:spPr bwMode="auto">
          <a:xfrm>
            <a:off x="7620000" y="5041914"/>
            <a:ext cx="3810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69" name="Line 41"/>
          <p:cNvSpPr>
            <a:spLocks noChangeShapeType="1"/>
          </p:cNvSpPr>
          <p:nvPr/>
        </p:nvSpPr>
        <p:spPr bwMode="auto">
          <a:xfrm flipH="1">
            <a:off x="8991600" y="5041914"/>
            <a:ext cx="3810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6170" name="Text Box 42"/>
          <p:cNvSpPr txBox="1">
            <a:spLocks noChangeArrowheads="1"/>
          </p:cNvSpPr>
          <p:nvPr/>
        </p:nvSpPr>
        <p:spPr bwMode="auto">
          <a:xfrm>
            <a:off x="1981200" y="6110302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voting map 1</a:t>
            </a:r>
          </a:p>
        </p:txBody>
      </p:sp>
      <p:sp>
        <p:nvSpPr>
          <p:cNvPr id="176171" name="Text Box 43"/>
          <p:cNvSpPr txBox="1">
            <a:spLocks noChangeArrowheads="1"/>
          </p:cNvSpPr>
          <p:nvPr/>
        </p:nvSpPr>
        <p:spPr bwMode="auto">
          <a:xfrm>
            <a:off x="4267200" y="6110302"/>
            <a:ext cx="1295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/>
              <a:t>voting map n</a:t>
            </a:r>
          </a:p>
        </p:txBody>
      </p:sp>
      <p:sp>
        <p:nvSpPr>
          <p:cNvPr id="176172" name="Text Box 44"/>
          <p:cNvSpPr txBox="1">
            <a:spLocks noChangeArrowheads="1"/>
          </p:cNvSpPr>
          <p:nvPr/>
        </p:nvSpPr>
        <p:spPr bwMode="auto">
          <a:xfrm>
            <a:off x="2575858" y="1612914"/>
            <a:ext cx="2667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Independent label fusion</a:t>
            </a:r>
          </a:p>
        </p:txBody>
      </p:sp>
      <p:sp>
        <p:nvSpPr>
          <p:cNvPr id="176173" name="Text Box 45"/>
          <p:cNvSpPr txBox="1">
            <a:spLocks noChangeArrowheads="1"/>
          </p:cNvSpPr>
          <p:nvPr/>
        </p:nvSpPr>
        <p:spPr bwMode="auto">
          <a:xfrm>
            <a:off x="7696200" y="1612915"/>
            <a:ext cx="1905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Joint label fusion</a:t>
            </a:r>
          </a:p>
        </p:txBody>
      </p:sp>
      <p:graphicFrame>
        <p:nvGraphicFramePr>
          <p:cNvPr id="46" name="Objec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616007"/>
              </p:ext>
            </p:extLst>
          </p:nvPr>
        </p:nvGraphicFramePr>
        <p:xfrm>
          <a:off x="9052719" y="4310076"/>
          <a:ext cx="109696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" name="Bitmap Image" r:id="rId14" imgW="1400000" imgH="1200318" progId="Paint.Picture">
                  <p:embed/>
                </p:oleObj>
              </mc:Choice>
              <mc:Fallback>
                <p:oleObj name="Bitmap Image" r:id="rId14" imgW="1400000" imgH="1200318" progId="Paint.Picture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52719" y="4310076"/>
                        <a:ext cx="109696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199" y="5307517"/>
            <a:ext cx="1447801" cy="15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4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Joint Label Fusion formulation: at each voxel, find atlas weights that minimize expected total segmentation error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0" y="1854200"/>
            <a:ext cx="7694123" cy="3536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3800" y="6465711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Wang et al., IPMI 2011, IEEE PAMI 2012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543800" y="6465711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562100" y="3038475"/>
            <a:ext cx="9169400" cy="1397000"/>
          </a:xfrm>
          <a:prstGeom prst="rect">
            <a:avLst/>
          </a:prstGeom>
          <a:solidFill>
            <a:srgbClr val="D837AF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7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Formulation: find vector of atlas weights that minimizes expected total segmentation error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46" y="1637043"/>
            <a:ext cx="7663180" cy="1155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41" y="4396746"/>
            <a:ext cx="6996430" cy="33782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11" y="5246550"/>
            <a:ext cx="5271770" cy="76454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0" y="3058581"/>
            <a:ext cx="4587240" cy="844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6457244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Wang et al., IPMI 2011, IEEE PAMI 2012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7569605" y="6457243"/>
            <a:ext cx="3048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308100" y="1511300"/>
            <a:ext cx="9169400" cy="1397000"/>
          </a:xfrm>
          <a:prstGeom prst="rect">
            <a:avLst/>
          </a:prstGeom>
          <a:solidFill>
            <a:srgbClr val="D837AF">
              <a:alpha val="1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0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Corrective learning (Wang et al., 2011): a wrapper method to improve the performance of existing segmentation algorithms using training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97100"/>
            <a:ext cx="8229600" cy="388453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291184" y="6452906"/>
            <a:ext cx="6192743" cy="30918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>
                <a:solidFill>
                  <a:schemeClr val="tx2"/>
                </a:solidFill>
              </a:rPr>
              <a:t>Wang et al., Neuroimage, 2011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338434" y="6447695"/>
            <a:ext cx="3145492" cy="52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243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1714</Words>
  <Application>Microsoft Macintosh PowerPoint</Application>
  <PresentationFormat>Widescreen</PresentationFormat>
  <Paragraphs>355</Paragraphs>
  <Slides>33</Slides>
  <Notes>10</Notes>
  <HiddenSlides>1</HiddenSlides>
  <MMClips>4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Wingdings</vt:lpstr>
      <vt:lpstr>Office Theme</vt:lpstr>
      <vt:lpstr>Bitmap Image</vt:lpstr>
      <vt:lpstr>Equation</vt:lpstr>
      <vt:lpstr>Supervoxel-Based Hierarchical Markov Random Field Framework for Multi-Atlas Segmentation</vt:lpstr>
      <vt:lpstr>Overview</vt:lpstr>
      <vt:lpstr>”Conventional” multi-atlas segmentation involves dense deformable registration</vt:lpstr>
      <vt:lpstr>Label fusion by similarity-weighted voting</vt:lpstr>
      <vt:lpstr>Redundancy in similarity-weighted label fusion</vt:lpstr>
      <vt:lpstr>PowerPoint Presentation</vt:lpstr>
      <vt:lpstr>Joint Label Fusion formulation: at each voxel, find atlas weights that minimize expected total segmentation error</vt:lpstr>
      <vt:lpstr>Formulation: find vector of atlas weights that minimizes expected total segmentation error</vt:lpstr>
      <vt:lpstr>Corrective learning (Wang et al., 2011): a wrapper method to improve the performance of existing segmentation algorithms using training data</vt:lpstr>
      <vt:lpstr>Joint label fusion yields outstanding segmentation performance especially when combined with additional voxel-wise intensity-based error correction (Wang et al., 2011)</vt:lpstr>
      <vt:lpstr>PowerPoint Presentation</vt:lpstr>
      <vt:lpstr>PowerPoint Presentation</vt:lpstr>
      <vt:lpstr>Joint label fusion without dense deformable registration</vt:lpstr>
      <vt:lpstr>A spectrum of approaches for generating candidate matches for a target voxel</vt:lpstr>
      <vt:lpstr>Wang et al., 2013 MICCAI: Label Transfer via Supervoxel Matching</vt:lpstr>
      <vt:lpstr>Wang et al., 2013 MICCAI: Label Transfer via Supervoxel Matching</vt:lpstr>
      <vt:lpstr>Proposed method: SV matching with spatial context</vt:lpstr>
      <vt:lpstr>Details of the method</vt:lpstr>
      <vt:lpstr>Details of the method</vt:lpstr>
      <vt:lpstr>Details of the method</vt:lpstr>
      <vt:lpstr>Supervoxel correspondence matching</vt:lpstr>
      <vt:lpstr>Discrete MRF-based supervoxel matching</vt:lpstr>
      <vt:lpstr>Details of the method</vt:lpstr>
      <vt:lpstr>Evaluation: multi-label diencephalon segmentation  MICCAI 2013 SATA Challenge Dataset (Asman et al., 2013)</vt:lpstr>
      <vt:lpstr>Evaluation: multi-label diencephalon segmentation  MICCAI 2013 SATA Challenge (Asman et al., 2013)</vt:lpstr>
      <vt:lpstr>Experiments: Effectiveness of SV-Level MRF</vt:lpstr>
      <vt:lpstr>Experiments: Trade-Off between Accuracy and Efficiency</vt:lpstr>
      <vt:lpstr>Discussion and Conclusions</vt:lpstr>
      <vt:lpstr>Thank you!   </vt:lpstr>
      <vt:lpstr>PowerPoint Presentation</vt:lpstr>
      <vt:lpstr>Method: Pre-Processing</vt:lpstr>
      <vt:lpstr>Method: Supervoxel-Level Pre-Segmentation</vt:lpstr>
      <vt:lpstr>Method: Voxel-Level Refinement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Ning Yu</dc:creator>
  <cp:lastModifiedBy>Ning Yu</cp:lastModifiedBy>
  <cp:revision>53</cp:revision>
  <dcterms:created xsi:type="dcterms:W3CDTF">2016-10-11T02:22:48Z</dcterms:created>
  <dcterms:modified xsi:type="dcterms:W3CDTF">2021-03-07T05:47:50Z</dcterms:modified>
</cp:coreProperties>
</file>